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9" r:id="rId4"/>
    <p:sldId id="260" r:id="rId5"/>
    <p:sldId id="258" r:id="rId6"/>
    <p:sldId id="259" r:id="rId7"/>
    <p:sldId id="261" r:id="rId8"/>
    <p:sldId id="262" r:id="rId9"/>
    <p:sldId id="263" r:id="rId10"/>
    <p:sldId id="270" r:id="rId11"/>
    <p:sldId id="264" r:id="rId12"/>
    <p:sldId id="265" r:id="rId13"/>
    <p:sldId id="266" r:id="rId14"/>
    <p:sldId id="274" r:id="rId15"/>
    <p:sldId id="276" r:id="rId16"/>
    <p:sldId id="268" r:id="rId17"/>
    <p:sldId id="277" r:id="rId18"/>
    <p:sldId id="278" r:id="rId19"/>
    <p:sldId id="275" r:id="rId20"/>
    <p:sldId id="271" r:id="rId21"/>
    <p:sldId id="272" r:id="rId22"/>
    <p:sldId id="269" r:id="rId23"/>
    <p:sldId id="27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04" autoAdjust="0"/>
    <p:restoredTop sz="94660"/>
  </p:normalViewPr>
  <p:slideViewPr>
    <p:cSldViewPr snapToGrid="0">
      <p:cViewPr>
        <p:scale>
          <a:sx n="100" d="100"/>
          <a:sy n="100" d="100"/>
        </p:scale>
        <p:origin x="808" y="7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DF5E296-9F72-47D6-BB47-003EF72908F4}" type="datetimeFigureOut">
              <a:rPr lang="en-US" smtClean="0"/>
              <a:t>10/8/17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5C56C7-72DD-4BD9-93E6-376E566C4978}" type="slidenum">
              <a:rPr lang="en-US" smtClean="0"/>
              <a:t>‹#›</a:t>
            </a:fld>
            <a:endParaRPr lang="en-US"/>
          </a:p>
        </p:txBody>
      </p:sp>
    </p:spTree>
    <p:extLst>
      <p:ext uri="{BB962C8B-B14F-4D97-AF65-F5344CB8AC3E}">
        <p14:creationId xmlns:p14="http://schemas.microsoft.com/office/powerpoint/2010/main" val="2540949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DF5E296-9F72-47D6-BB47-003EF72908F4}" type="datetimeFigureOut">
              <a:rPr lang="en-US" smtClean="0"/>
              <a:t>10/8/17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5C56C7-72DD-4BD9-93E6-376E566C4978}" type="slidenum">
              <a:rPr lang="en-US" smtClean="0"/>
              <a:t>‹#›</a:t>
            </a:fld>
            <a:endParaRPr lang="en-US"/>
          </a:p>
        </p:txBody>
      </p:sp>
    </p:spTree>
    <p:extLst>
      <p:ext uri="{BB962C8B-B14F-4D97-AF65-F5344CB8AC3E}">
        <p14:creationId xmlns:p14="http://schemas.microsoft.com/office/powerpoint/2010/main" val="2059134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DF5E296-9F72-47D6-BB47-003EF72908F4}" type="datetimeFigureOut">
              <a:rPr lang="en-US" smtClean="0"/>
              <a:t>10/8/17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5C56C7-72DD-4BD9-93E6-376E566C4978}" type="slidenum">
              <a:rPr lang="en-US" smtClean="0"/>
              <a:t>‹#›</a:t>
            </a:fld>
            <a:endParaRPr lang="en-US"/>
          </a:p>
        </p:txBody>
      </p:sp>
    </p:spTree>
    <p:extLst>
      <p:ext uri="{BB962C8B-B14F-4D97-AF65-F5344CB8AC3E}">
        <p14:creationId xmlns:p14="http://schemas.microsoft.com/office/powerpoint/2010/main" val="1697032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DF5E296-9F72-47D6-BB47-003EF72908F4}" type="datetimeFigureOut">
              <a:rPr lang="en-US" smtClean="0"/>
              <a:t>10/8/17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5C56C7-72DD-4BD9-93E6-376E566C4978}" type="slidenum">
              <a:rPr lang="en-US" smtClean="0"/>
              <a:t>‹#›</a:t>
            </a:fld>
            <a:endParaRPr lang="en-US"/>
          </a:p>
        </p:txBody>
      </p:sp>
    </p:spTree>
    <p:extLst>
      <p:ext uri="{BB962C8B-B14F-4D97-AF65-F5344CB8AC3E}">
        <p14:creationId xmlns:p14="http://schemas.microsoft.com/office/powerpoint/2010/main" val="3094554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DF5E296-9F72-47D6-BB47-003EF72908F4}" type="datetimeFigureOut">
              <a:rPr lang="en-US" smtClean="0"/>
              <a:t>10/8/17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5C56C7-72DD-4BD9-93E6-376E566C4978}" type="slidenum">
              <a:rPr lang="en-US" smtClean="0"/>
              <a:t>‹#›</a:t>
            </a:fld>
            <a:endParaRPr lang="en-US"/>
          </a:p>
        </p:txBody>
      </p:sp>
    </p:spTree>
    <p:extLst>
      <p:ext uri="{BB962C8B-B14F-4D97-AF65-F5344CB8AC3E}">
        <p14:creationId xmlns:p14="http://schemas.microsoft.com/office/powerpoint/2010/main" val="2575710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DF5E296-9F72-47D6-BB47-003EF72908F4}" type="datetimeFigureOut">
              <a:rPr lang="en-US" smtClean="0"/>
              <a:t>10/8/17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5C56C7-72DD-4BD9-93E6-376E566C4978}" type="slidenum">
              <a:rPr lang="en-US" smtClean="0"/>
              <a:t>‹#›</a:t>
            </a:fld>
            <a:endParaRPr lang="en-US"/>
          </a:p>
        </p:txBody>
      </p:sp>
    </p:spTree>
    <p:extLst>
      <p:ext uri="{BB962C8B-B14F-4D97-AF65-F5344CB8AC3E}">
        <p14:creationId xmlns:p14="http://schemas.microsoft.com/office/powerpoint/2010/main" val="2267787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DF5E296-9F72-47D6-BB47-003EF72908F4}" type="datetimeFigureOut">
              <a:rPr lang="en-US" smtClean="0"/>
              <a:t>10/8/17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5C56C7-72DD-4BD9-93E6-376E566C4978}" type="slidenum">
              <a:rPr lang="en-US" smtClean="0"/>
              <a:t>‹#›</a:t>
            </a:fld>
            <a:endParaRPr lang="en-US"/>
          </a:p>
        </p:txBody>
      </p:sp>
    </p:spTree>
    <p:extLst>
      <p:ext uri="{BB962C8B-B14F-4D97-AF65-F5344CB8AC3E}">
        <p14:creationId xmlns:p14="http://schemas.microsoft.com/office/powerpoint/2010/main" val="3322973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DF5E296-9F72-47D6-BB47-003EF72908F4}" type="datetimeFigureOut">
              <a:rPr lang="en-US" smtClean="0"/>
              <a:t>10/8/17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5C56C7-72DD-4BD9-93E6-376E566C4978}" type="slidenum">
              <a:rPr lang="en-US" smtClean="0"/>
              <a:t>‹#›</a:t>
            </a:fld>
            <a:endParaRPr lang="en-US"/>
          </a:p>
        </p:txBody>
      </p:sp>
    </p:spTree>
    <p:extLst>
      <p:ext uri="{BB962C8B-B14F-4D97-AF65-F5344CB8AC3E}">
        <p14:creationId xmlns:p14="http://schemas.microsoft.com/office/powerpoint/2010/main" val="875889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F5E296-9F72-47D6-BB47-003EF72908F4}" type="datetimeFigureOut">
              <a:rPr lang="en-US" smtClean="0"/>
              <a:t>10/8/17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5C56C7-72DD-4BD9-93E6-376E566C4978}" type="slidenum">
              <a:rPr lang="en-US" smtClean="0"/>
              <a:t>‹#›</a:t>
            </a:fld>
            <a:endParaRPr lang="en-US"/>
          </a:p>
        </p:txBody>
      </p:sp>
    </p:spTree>
    <p:extLst>
      <p:ext uri="{BB962C8B-B14F-4D97-AF65-F5344CB8AC3E}">
        <p14:creationId xmlns:p14="http://schemas.microsoft.com/office/powerpoint/2010/main" val="3559985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DF5E296-9F72-47D6-BB47-003EF72908F4}" type="datetimeFigureOut">
              <a:rPr lang="en-US" smtClean="0"/>
              <a:t>10/8/17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5C56C7-72DD-4BD9-93E6-376E566C4978}" type="slidenum">
              <a:rPr lang="en-US" smtClean="0"/>
              <a:t>‹#›</a:t>
            </a:fld>
            <a:endParaRPr lang="en-US"/>
          </a:p>
        </p:txBody>
      </p:sp>
    </p:spTree>
    <p:extLst>
      <p:ext uri="{BB962C8B-B14F-4D97-AF65-F5344CB8AC3E}">
        <p14:creationId xmlns:p14="http://schemas.microsoft.com/office/powerpoint/2010/main" val="651722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DF5E296-9F72-47D6-BB47-003EF72908F4}" type="datetimeFigureOut">
              <a:rPr lang="en-US" smtClean="0"/>
              <a:t>10/8/17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5C56C7-72DD-4BD9-93E6-376E566C4978}" type="slidenum">
              <a:rPr lang="en-US" smtClean="0"/>
              <a:t>‹#›</a:t>
            </a:fld>
            <a:endParaRPr lang="en-US"/>
          </a:p>
        </p:txBody>
      </p:sp>
    </p:spTree>
    <p:extLst>
      <p:ext uri="{BB962C8B-B14F-4D97-AF65-F5344CB8AC3E}">
        <p14:creationId xmlns:p14="http://schemas.microsoft.com/office/powerpoint/2010/main" val="223093243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F5E296-9F72-47D6-BB47-003EF72908F4}" type="datetimeFigureOut">
              <a:rPr lang="en-US" smtClean="0"/>
              <a:t>10/8/17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5C56C7-72DD-4BD9-93E6-376E566C4978}" type="slidenum">
              <a:rPr lang="en-US" smtClean="0"/>
              <a:t>‹#›</a:t>
            </a:fld>
            <a:endParaRPr lang="en-US"/>
          </a:p>
        </p:txBody>
      </p:sp>
    </p:spTree>
    <p:extLst>
      <p:ext uri="{BB962C8B-B14F-4D97-AF65-F5344CB8AC3E}">
        <p14:creationId xmlns:p14="http://schemas.microsoft.com/office/powerpoint/2010/main" val="11098930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1" Type="http://schemas.openxmlformats.org/officeDocument/2006/relationships/image" Target="../media/image16.png"/><Relationship Id="rId12" Type="http://schemas.openxmlformats.org/officeDocument/2006/relationships/image" Target="../media/image17.png"/><Relationship Id="rId13" Type="http://schemas.openxmlformats.org/officeDocument/2006/relationships/image" Target="../media/image18.png"/><Relationship Id="rId14" Type="http://schemas.openxmlformats.org/officeDocument/2006/relationships/image" Target="../media/image19.png"/><Relationship Id="rId15" Type="http://schemas.openxmlformats.org/officeDocument/2006/relationships/image" Target="../media/image20.png"/><Relationship Id="rId16" Type="http://schemas.openxmlformats.org/officeDocument/2006/relationships/image" Target="../media/image21.png"/><Relationship Id="rId17" Type="http://schemas.openxmlformats.org/officeDocument/2006/relationships/image" Target="../media/image22.png"/><Relationship Id="rId18" Type="http://schemas.openxmlformats.org/officeDocument/2006/relationships/image" Target="../media/image23.png"/><Relationship Id="rId1" Type="http://schemas.openxmlformats.org/officeDocument/2006/relationships/slideLayout" Target="../slideLayouts/slideLayout6.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aws.amazon.com/s3/sla/"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aws.amazon.com/s3/sla/"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cloudberrylab.com/amazon-glacier-retrieval-pricing-explained.aspx"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aws.amazon.com/kms/" TargetMode="External"/><Relationship Id="rId4" Type="http://schemas.openxmlformats.org/officeDocument/2006/relationships/hyperlink" Target="http://docs.aws.amazon.com/AmazonS3/latest/dev/serv-side-encryption.html" TargetMode="External"/><Relationship Id="rId1" Type="http://schemas.openxmlformats.org/officeDocument/2006/relationships/slideLayout" Target="../slideLayouts/slideLayout6.xml"/><Relationship Id="rId2" Type="http://schemas.openxmlformats.org/officeDocument/2006/relationships/hyperlink" Target="http://docs.amazonwebservices.com/AWSJavaSDK/latest/javadoc/com/amazonaws/services/s3/AmazonS3EncryptionClient.ht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emf"/></Relationships>
</file>

<file path=ppt/slides/_rels/slide5.xml.rels><?xml version="1.0" encoding="UTF-8" standalone="yes"?>
<Relationships xmlns="http://schemas.openxmlformats.org/package/2006/relationships"><Relationship Id="rId3" Type="http://schemas.openxmlformats.org/officeDocument/2006/relationships/hyperlink" Target="AWS%20&#8211;%20Module%201.pptx" TargetMode="External"/><Relationship Id="rId4" Type="http://schemas.openxmlformats.org/officeDocument/2006/relationships/image" Target="../media/image4.png"/><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AWS%20&#8211;%20Module%201.pptx" TargetMode="Externa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AWS – Module 1</a:t>
            </a:r>
            <a:endParaRPr lang="en-US" dirty="0"/>
          </a:p>
        </p:txBody>
      </p:sp>
      <p:sp>
        <p:nvSpPr>
          <p:cNvPr id="3" name="Subtitle 2"/>
          <p:cNvSpPr>
            <a:spLocks noGrp="1"/>
          </p:cNvSpPr>
          <p:nvPr>
            <p:ph type="subTitle" idx="1"/>
          </p:nvPr>
        </p:nvSpPr>
        <p:spPr/>
        <p:txBody>
          <a:bodyPr/>
          <a:lstStyle/>
          <a:p>
            <a:r>
              <a:rPr lang="en-US" dirty="0" smtClean="0"/>
              <a:t>AWS Fundamentals </a:t>
            </a:r>
          </a:p>
          <a:p>
            <a:r>
              <a:rPr lang="en-US" dirty="0" smtClean="0"/>
              <a:t>Storage Classes</a:t>
            </a:r>
            <a:endParaRPr lang="en-US" dirty="0"/>
          </a:p>
        </p:txBody>
      </p:sp>
    </p:spTree>
    <p:extLst>
      <p:ext uri="{BB962C8B-B14F-4D97-AF65-F5344CB8AC3E}">
        <p14:creationId xmlns:p14="http://schemas.microsoft.com/office/powerpoint/2010/main" val="26115463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83455" y="0"/>
            <a:ext cx="10515600" cy="1325563"/>
          </a:xfrm>
        </p:spPr>
        <p:txBody>
          <a:bodyPr/>
          <a:lstStyle/>
          <a:p>
            <a:r>
              <a:rPr lang="en-US" dirty="0" smtClean="0"/>
              <a:t>AWS </a:t>
            </a:r>
            <a:r>
              <a:rPr lang="en-US" dirty="0" smtClean="0"/>
              <a:t>Storage Type</a:t>
            </a:r>
            <a:endParaRPr lang="en-US" dirty="0"/>
          </a:p>
        </p:txBody>
      </p:sp>
      <p:grpSp>
        <p:nvGrpSpPr>
          <p:cNvPr id="2" name="Group 1"/>
          <p:cNvGrpSpPr/>
          <p:nvPr/>
        </p:nvGrpSpPr>
        <p:grpSpPr>
          <a:xfrm>
            <a:off x="471659" y="1424714"/>
            <a:ext cx="10005382" cy="4755748"/>
            <a:chOff x="328439" y="681263"/>
            <a:chExt cx="6330745" cy="4257489"/>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579" y="709358"/>
              <a:ext cx="521367" cy="625640"/>
            </a:xfrm>
            <a:prstGeom prst="rect">
              <a:avLst/>
            </a:prstGeom>
          </p:spPr>
        </p:pic>
        <p:sp>
          <p:nvSpPr>
            <p:cNvPr id="7" name="TextBox 6"/>
            <p:cNvSpPr txBox="1"/>
            <p:nvPr/>
          </p:nvSpPr>
          <p:spPr>
            <a:xfrm>
              <a:off x="2629893" y="2540805"/>
              <a:ext cx="640080" cy="274320"/>
            </a:xfrm>
            <a:prstGeom prst="rect">
              <a:avLst/>
            </a:prstGeom>
            <a:noFill/>
          </p:spPr>
          <p:txBody>
            <a:bodyPr wrap="square" lIns="0" tIns="0" rIns="0" bIns="0" rtlCol="0" anchor="t">
              <a:noAutofit/>
            </a:bodyPr>
            <a:lstStyle/>
            <a:p>
              <a:pPr algn="ctr"/>
              <a:r>
                <a:rPr lang="en-US" sz="1100" b="1" dirty="0" smtClean="0"/>
                <a:t>bucket</a:t>
              </a:r>
              <a:endParaRPr lang="en-US" sz="2400" b="1"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4125" y="1867192"/>
              <a:ext cx="503140" cy="521774"/>
            </a:xfrm>
            <a:prstGeom prst="rect">
              <a:avLst/>
            </a:prstGeom>
          </p:spPr>
        </p:pic>
        <p:sp>
          <p:nvSpPr>
            <p:cNvPr id="9" name="TextBox 8"/>
            <p:cNvSpPr txBox="1"/>
            <p:nvPr/>
          </p:nvSpPr>
          <p:spPr>
            <a:xfrm>
              <a:off x="2629893" y="3577781"/>
              <a:ext cx="640080" cy="274320"/>
            </a:xfrm>
            <a:prstGeom prst="rect">
              <a:avLst/>
            </a:prstGeom>
            <a:noFill/>
          </p:spPr>
          <p:txBody>
            <a:bodyPr wrap="square" lIns="0" tIns="0" rIns="0" bIns="0" rtlCol="0" anchor="t">
              <a:noAutofit/>
            </a:bodyPr>
            <a:lstStyle/>
            <a:p>
              <a:pPr algn="ctr"/>
              <a:r>
                <a:rPr lang="en-US" sz="1100" b="1" dirty="0" smtClean="0"/>
                <a:t>bucket with objects</a:t>
              </a:r>
              <a:endParaRPr lang="en-US" sz="2400" b="1"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0277" y="2906352"/>
              <a:ext cx="543745" cy="563883"/>
            </a:xfrm>
            <a:prstGeom prst="rect">
              <a:avLst/>
            </a:prstGeom>
          </p:spPr>
        </p:pic>
        <p:sp>
          <p:nvSpPr>
            <p:cNvPr id="11" name="TextBox 10"/>
            <p:cNvSpPr txBox="1"/>
            <p:nvPr/>
          </p:nvSpPr>
          <p:spPr>
            <a:xfrm>
              <a:off x="2621347" y="4664432"/>
              <a:ext cx="640080" cy="274320"/>
            </a:xfrm>
            <a:prstGeom prst="rect">
              <a:avLst/>
            </a:prstGeom>
            <a:noFill/>
          </p:spPr>
          <p:txBody>
            <a:bodyPr wrap="square" lIns="0" tIns="0" rIns="0" bIns="0" rtlCol="0" anchor="t">
              <a:noAutofit/>
            </a:bodyPr>
            <a:lstStyle/>
            <a:p>
              <a:pPr algn="ctr"/>
              <a:r>
                <a:rPr lang="en-US" sz="1100" b="1" dirty="0" smtClean="0"/>
                <a:t>object</a:t>
              </a:r>
              <a:endParaRPr lang="en-US" sz="2400" b="1"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6119" y="4065390"/>
              <a:ext cx="359680" cy="388076"/>
            </a:xfrm>
            <a:prstGeom prst="rect">
              <a:avLst/>
            </a:prstGeom>
          </p:spPr>
        </p:pic>
        <p:cxnSp>
          <p:nvCxnSpPr>
            <p:cNvPr id="13" name="Straight Connector 12"/>
            <p:cNvCxnSpPr/>
            <p:nvPr/>
          </p:nvCxnSpPr>
          <p:spPr>
            <a:xfrm>
              <a:off x="4561215" y="822171"/>
              <a:ext cx="0" cy="3978429"/>
            </a:xfrm>
            <a:prstGeom prst="line">
              <a:avLst/>
            </a:prstGeom>
            <a:ln>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2627" y="686643"/>
              <a:ext cx="543292" cy="651950"/>
            </a:xfrm>
            <a:prstGeom prst="rect">
              <a:avLst/>
            </a:prstGeom>
          </p:spPr>
        </p:pic>
        <p:sp>
          <p:nvSpPr>
            <p:cNvPr id="15" name="TextBox 14"/>
            <p:cNvSpPr txBox="1"/>
            <p:nvPr/>
          </p:nvSpPr>
          <p:spPr>
            <a:xfrm>
              <a:off x="5724231" y="2509786"/>
              <a:ext cx="899042" cy="274320"/>
            </a:xfrm>
            <a:prstGeom prst="rect">
              <a:avLst/>
            </a:prstGeom>
            <a:noFill/>
          </p:spPr>
          <p:txBody>
            <a:bodyPr wrap="square" lIns="0" tIns="0" rIns="0" bIns="0" rtlCol="0" anchor="t">
              <a:noAutofit/>
            </a:bodyPr>
            <a:lstStyle/>
            <a:p>
              <a:pPr algn="ctr"/>
              <a:r>
                <a:rPr lang="en-US" sz="1100" b="1" dirty="0" smtClean="0"/>
                <a:t>Amazon EBS</a:t>
              </a:r>
              <a:endParaRPr lang="en-US" sz="2400" b="1" dirty="0"/>
            </a:p>
          </p:txBody>
        </p:sp>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89597" y="1854526"/>
              <a:ext cx="368310" cy="514100"/>
            </a:xfrm>
            <a:prstGeom prst="rect">
              <a:avLst/>
            </a:prstGeom>
          </p:spPr>
        </p:pic>
        <p:sp>
          <p:nvSpPr>
            <p:cNvPr id="17" name="TextBox 16"/>
            <p:cNvSpPr txBox="1"/>
            <p:nvPr/>
          </p:nvSpPr>
          <p:spPr>
            <a:xfrm>
              <a:off x="5853712" y="4609819"/>
              <a:ext cx="640080" cy="274320"/>
            </a:xfrm>
            <a:prstGeom prst="rect">
              <a:avLst/>
            </a:prstGeom>
            <a:noFill/>
          </p:spPr>
          <p:txBody>
            <a:bodyPr wrap="square" lIns="0" tIns="0" rIns="0" bIns="0" rtlCol="0" anchor="t">
              <a:noAutofit/>
            </a:bodyPr>
            <a:lstStyle/>
            <a:p>
              <a:pPr algn="ctr"/>
              <a:r>
                <a:rPr lang="en-US" sz="1100" b="1" dirty="0"/>
                <a:t>v</a:t>
              </a:r>
              <a:r>
                <a:rPr lang="en-US" sz="1100" b="1" dirty="0" smtClean="0"/>
                <a:t>olume</a:t>
              </a:r>
              <a:endParaRPr lang="en-US" sz="2400" b="1" dirty="0"/>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74735" y="3948466"/>
              <a:ext cx="398034" cy="555590"/>
            </a:xfrm>
            <a:prstGeom prst="rect">
              <a:avLst/>
            </a:prstGeom>
          </p:spPr>
        </p:pic>
        <p:sp>
          <p:nvSpPr>
            <p:cNvPr id="19" name="TextBox 18"/>
            <p:cNvSpPr txBox="1"/>
            <p:nvPr/>
          </p:nvSpPr>
          <p:spPr>
            <a:xfrm>
              <a:off x="5853712" y="3565046"/>
              <a:ext cx="640080" cy="274320"/>
            </a:xfrm>
            <a:prstGeom prst="rect">
              <a:avLst/>
            </a:prstGeom>
            <a:noFill/>
          </p:spPr>
          <p:txBody>
            <a:bodyPr wrap="square" lIns="0" tIns="0" rIns="0" bIns="0" rtlCol="0" anchor="t">
              <a:noAutofit/>
            </a:bodyPr>
            <a:lstStyle/>
            <a:p>
              <a:pPr algn="ctr"/>
              <a:r>
                <a:rPr lang="en-US" sz="1100" b="1" dirty="0" smtClean="0"/>
                <a:t>snapshot</a:t>
              </a:r>
              <a:endParaRPr lang="en-US" sz="2400" b="1" dirty="0"/>
            </a:p>
          </p:txBody>
        </p:sp>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63485" y="2916587"/>
              <a:ext cx="420534" cy="513986"/>
            </a:xfrm>
            <a:prstGeom prst="rect">
              <a:avLst/>
            </a:prstGeom>
          </p:spPr>
        </p:pic>
        <p:sp>
          <p:nvSpPr>
            <p:cNvPr id="21" name="TextBox 20"/>
            <p:cNvSpPr txBox="1"/>
            <p:nvPr/>
          </p:nvSpPr>
          <p:spPr>
            <a:xfrm>
              <a:off x="3711777" y="2536369"/>
              <a:ext cx="640080" cy="274320"/>
            </a:xfrm>
            <a:prstGeom prst="rect">
              <a:avLst/>
            </a:prstGeom>
            <a:noFill/>
          </p:spPr>
          <p:txBody>
            <a:bodyPr wrap="square" lIns="0" tIns="0" rIns="0" bIns="0" rtlCol="0" anchor="t">
              <a:noAutofit/>
            </a:bodyPr>
            <a:lstStyle/>
            <a:p>
              <a:pPr algn="ctr"/>
              <a:r>
                <a:rPr lang="en-US" sz="1100" b="1" dirty="0" smtClean="0"/>
                <a:t>import/</a:t>
              </a:r>
              <a:br>
                <a:rPr lang="en-US" sz="1100" b="1" dirty="0" smtClean="0"/>
              </a:br>
              <a:r>
                <a:rPr lang="en-US" sz="1100" b="1" dirty="0" smtClean="0"/>
                <a:t>export</a:t>
              </a:r>
              <a:endParaRPr lang="en-US" sz="2400" b="1" dirty="0"/>
            </a:p>
          </p:txBody>
        </p:sp>
        <p:pic>
          <p:nvPicPr>
            <p:cNvPr id="22" name="Picture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03291" y="1884549"/>
              <a:ext cx="461359" cy="461359"/>
            </a:xfrm>
            <a:prstGeom prst="rect">
              <a:avLst/>
            </a:prstGeom>
          </p:spPr>
        </p:pic>
        <p:pic>
          <p:nvPicPr>
            <p:cNvPr id="23" name="Picture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42697" y="698794"/>
              <a:ext cx="543291" cy="641262"/>
            </a:xfrm>
            <a:prstGeom prst="rect">
              <a:avLst/>
            </a:prstGeom>
          </p:spPr>
        </p:pic>
        <p:pic>
          <p:nvPicPr>
            <p:cNvPr id="24" name="Picture 2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09867" y="708269"/>
              <a:ext cx="543292" cy="651950"/>
            </a:xfrm>
            <a:prstGeom prst="rect">
              <a:avLst/>
            </a:prstGeom>
          </p:spPr>
        </p:pic>
        <p:cxnSp>
          <p:nvCxnSpPr>
            <p:cNvPr id="25" name="Straight Connector 24"/>
            <p:cNvCxnSpPr/>
            <p:nvPr/>
          </p:nvCxnSpPr>
          <p:spPr>
            <a:xfrm>
              <a:off x="1360315" y="822171"/>
              <a:ext cx="0" cy="3978429"/>
            </a:xfrm>
            <a:prstGeom prst="line">
              <a:avLst/>
            </a:prstGeom>
            <a:ln>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3496040" y="822171"/>
              <a:ext cx="0" cy="3978429"/>
            </a:xfrm>
            <a:prstGeom prst="line">
              <a:avLst/>
            </a:prstGeom>
            <a:ln>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4775534" y="4661460"/>
              <a:ext cx="640080" cy="274320"/>
            </a:xfrm>
            <a:prstGeom prst="rect">
              <a:avLst/>
            </a:prstGeom>
            <a:noFill/>
          </p:spPr>
          <p:txBody>
            <a:bodyPr wrap="square" lIns="0" tIns="0" rIns="0" bIns="0" rtlCol="0" anchor="t">
              <a:noAutofit/>
            </a:bodyPr>
            <a:lstStyle/>
            <a:p>
              <a:pPr algn="ctr"/>
              <a:r>
                <a:rPr lang="en-US" sz="1100" b="1" dirty="0" smtClean="0"/>
                <a:t>virtual tape library</a:t>
              </a:r>
              <a:endParaRPr lang="en-US" sz="2400" b="1" dirty="0"/>
            </a:p>
          </p:txBody>
        </p:sp>
        <p:pic>
          <p:nvPicPr>
            <p:cNvPr id="28" name="Picture 2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77945" y="3998442"/>
              <a:ext cx="420534" cy="513987"/>
            </a:xfrm>
            <a:prstGeom prst="rect">
              <a:avLst/>
            </a:prstGeom>
          </p:spPr>
        </p:pic>
        <p:sp>
          <p:nvSpPr>
            <p:cNvPr id="29" name="TextBox 28"/>
            <p:cNvSpPr txBox="1"/>
            <p:nvPr/>
          </p:nvSpPr>
          <p:spPr>
            <a:xfrm>
              <a:off x="4784080" y="3577781"/>
              <a:ext cx="640080" cy="274320"/>
            </a:xfrm>
            <a:prstGeom prst="rect">
              <a:avLst/>
            </a:prstGeom>
            <a:noFill/>
          </p:spPr>
          <p:txBody>
            <a:bodyPr wrap="square" lIns="0" tIns="0" rIns="0" bIns="0" rtlCol="0" anchor="t">
              <a:noAutofit/>
            </a:bodyPr>
            <a:lstStyle/>
            <a:p>
              <a:pPr algn="ctr"/>
              <a:r>
                <a:rPr lang="en-US" sz="1100" b="1" dirty="0" smtClean="0"/>
                <a:t>non-cached volume</a:t>
              </a:r>
              <a:endParaRPr lang="en-US" sz="2400" b="1" dirty="0"/>
            </a:p>
          </p:txBody>
        </p:sp>
        <p:pic>
          <p:nvPicPr>
            <p:cNvPr id="30" name="Picture 2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65700" y="2906352"/>
              <a:ext cx="461358" cy="563883"/>
            </a:xfrm>
            <a:prstGeom prst="rect">
              <a:avLst/>
            </a:prstGeom>
          </p:spPr>
        </p:pic>
        <p:cxnSp>
          <p:nvCxnSpPr>
            <p:cNvPr id="31" name="Straight Connector 30"/>
            <p:cNvCxnSpPr/>
            <p:nvPr/>
          </p:nvCxnSpPr>
          <p:spPr>
            <a:xfrm>
              <a:off x="5636967" y="822171"/>
              <a:ext cx="0" cy="3978429"/>
            </a:xfrm>
            <a:prstGeom prst="line">
              <a:avLst/>
            </a:prstGeom>
            <a:ln>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pic>
          <p:nvPicPr>
            <p:cNvPr id="32" name="Picture 3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18096" y="681263"/>
              <a:ext cx="544780" cy="653736"/>
            </a:xfrm>
            <a:prstGeom prst="rect">
              <a:avLst/>
            </a:prstGeom>
          </p:spPr>
        </p:pic>
        <p:sp>
          <p:nvSpPr>
            <p:cNvPr id="33" name="TextBox 32"/>
            <p:cNvSpPr txBox="1"/>
            <p:nvPr/>
          </p:nvSpPr>
          <p:spPr>
            <a:xfrm>
              <a:off x="1560141" y="2528140"/>
              <a:ext cx="640080" cy="274320"/>
            </a:xfrm>
            <a:prstGeom prst="rect">
              <a:avLst/>
            </a:prstGeom>
            <a:noFill/>
          </p:spPr>
          <p:txBody>
            <a:bodyPr wrap="square" lIns="0" tIns="0" rIns="0" bIns="0" rtlCol="0" anchor="t">
              <a:noAutofit/>
            </a:bodyPr>
            <a:lstStyle/>
            <a:p>
              <a:pPr algn="ctr"/>
              <a:r>
                <a:rPr lang="en-US" sz="1100" b="1" dirty="0" smtClean="0"/>
                <a:t>archive</a:t>
              </a:r>
              <a:endParaRPr lang="en-US" sz="2400" b="1" dirty="0"/>
            </a:p>
          </p:txBody>
        </p:sp>
        <p:pic>
          <p:nvPicPr>
            <p:cNvPr id="34" name="Picture 3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687580" y="1867193"/>
              <a:ext cx="404959" cy="521774"/>
            </a:xfrm>
            <a:prstGeom prst="rect">
              <a:avLst/>
            </a:prstGeom>
          </p:spPr>
        </p:pic>
        <p:sp>
          <p:nvSpPr>
            <p:cNvPr id="35" name="TextBox 34"/>
            <p:cNvSpPr txBox="1"/>
            <p:nvPr/>
          </p:nvSpPr>
          <p:spPr>
            <a:xfrm>
              <a:off x="1560141" y="3577781"/>
              <a:ext cx="640080" cy="274320"/>
            </a:xfrm>
            <a:prstGeom prst="rect">
              <a:avLst/>
            </a:prstGeom>
            <a:noFill/>
          </p:spPr>
          <p:txBody>
            <a:bodyPr wrap="square" lIns="0" tIns="0" rIns="0" bIns="0" rtlCol="0" anchor="t">
              <a:noAutofit/>
            </a:bodyPr>
            <a:lstStyle/>
            <a:p>
              <a:pPr algn="ctr"/>
              <a:r>
                <a:rPr lang="en-US" sz="1100" b="1" dirty="0" smtClean="0"/>
                <a:t>vault</a:t>
              </a:r>
              <a:endParaRPr lang="en-US" sz="2400" b="1" dirty="0"/>
            </a:p>
          </p:txBody>
        </p:sp>
        <p:pic>
          <p:nvPicPr>
            <p:cNvPr id="36" name="Picture 3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687580" y="2916428"/>
              <a:ext cx="398034" cy="555590"/>
            </a:xfrm>
            <a:prstGeom prst="rect">
              <a:avLst/>
            </a:prstGeom>
          </p:spPr>
        </p:pic>
        <p:cxnSp>
          <p:nvCxnSpPr>
            <p:cNvPr id="37" name="Straight Connector 36"/>
            <p:cNvCxnSpPr/>
            <p:nvPr/>
          </p:nvCxnSpPr>
          <p:spPr>
            <a:xfrm>
              <a:off x="1361964" y="822171"/>
              <a:ext cx="0" cy="3978429"/>
            </a:xfrm>
            <a:prstGeom prst="line">
              <a:avLst/>
            </a:prstGeom>
            <a:ln>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2417437" y="822171"/>
              <a:ext cx="0" cy="3978429"/>
            </a:xfrm>
            <a:prstGeom prst="line">
              <a:avLst/>
            </a:prstGeom>
            <a:ln>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4775534" y="2526939"/>
              <a:ext cx="640080" cy="274320"/>
            </a:xfrm>
            <a:prstGeom prst="rect">
              <a:avLst/>
            </a:prstGeom>
            <a:noFill/>
          </p:spPr>
          <p:txBody>
            <a:bodyPr wrap="square" lIns="0" tIns="0" rIns="0" bIns="0" rtlCol="0" anchor="t">
              <a:noAutofit/>
            </a:bodyPr>
            <a:lstStyle/>
            <a:p>
              <a:pPr algn="ctr"/>
              <a:r>
                <a:rPr lang="en-US" sz="1100" b="1" dirty="0" smtClean="0"/>
                <a:t>cached volume</a:t>
              </a:r>
              <a:endParaRPr lang="en-US" sz="2400" b="1" dirty="0"/>
            </a:p>
          </p:txBody>
        </p:sp>
        <p:pic>
          <p:nvPicPr>
            <p:cNvPr id="40" name="Picture 3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872453" y="1846137"/>
              <a:ext cx="461358" cy="563883"/>
            </a:xfrm>
            <a:prstGeom prst="rect">
              <a:avLst/>
            </a:prstGeom>
          </p:spPr>
        </p:pic>
        <p:sp>
          <p:nvSpPr>
            <p:cNvPr id="41" name="TextBox 40"/>
            <p:cNvSpPr txBox="1"/>
            <p:nvPr/>
          </p:nvSpPr>
          <p:spPr>
            <a:xfrm>
              <a:off x="332066" y="1360220"/>
              <a:ext cx="980160" cy="155632"/>
            </a:xfrm>
            <a:prstGeom prst="rect">
              <a:avLst/>
            </a:prstGeom>
            <a:noFill/>
          </p:spPr>
          <p:txBody>
            <a:bodyPr wrap="square" lIns="0" tIns="0" rIns="0" bIns="0" rtlCol="0" anchor="t">
              <a:noAutofit/>
            </a:bodyPr>
            <a:lstStyle/>
            <a:p>
              <a:pPr algn="ctr"/>
              <a:r>
                <a:rPr lang="en-US" sz="1400" b="1" dirty="0"/>
                <a:t>Amazon </a:t>
              </a:r>
              <a:r>
                <a:rPr lang="en-US" sz="1400" b="1" dirty="0" smtClean="0"/>
                <a:t>EFS</a:t>
              </a:r>
              <a:endParaRPr lang="en-US" sz="1400" b="1" dirty="0"/>
            </a:p>
          </p:txBody>
        </p:sp>
        <p:cxnSp>
          <p:nvCxnSpPr>
            <p:cNvPr id="42" name="Straight Connector 41"/>
            <p:cNvCxnSpPr/>
            <p:nvPr/>
          </p:nvCxnSpPr>
          <p:spPr>
            <a:xfrm>
              <a:off x="328439" y="1739909"/>
              <a:ext cx="960120" cy="0"/>
            </a:xfrm>
            <a:prstGeom prst="line">
              <a:avLst/>
            </a:prstGeom>
            <a:ln w="317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1523247" y="1360220"/>
              <a:ext cx="731520" cy="155632"/>
            </a:xfrm>
            <a:prstGeom prst="rect">
              <a:avLst/>
            </a:prstGeom>
            <a:noFill/>
          </p:spPr>
          <p:txBody>
            <a:bodyPr wrap="square" lIns="0" tIns="0" rIns="0" bIns="0" rtlCol="0" anchor="t">
              <a:noAutofit/>
            </a:bodyPr>
            <a:lstStyle/>
            <a:p>
              <a:pPr algn="ctr"/>
              <a:r>
                <a:rPr lang="en-US" sz="1400" b="1" dirty="0" smtClean="0"/>
                <a:t>Amazon Glacier</a:t>
              </a:r>
              <a:endParaRPr lang="en-US" sz="3200" b="1" dirty="0"/>
            </a:p>
          </p:txBody>
        </p:sp>
        <p:cxnSp>
          <p:nvCxnSpPr>
            <p:cNvPr id="44" name="Straight Connector 43"/>
            <p:cNvCxnSpPr/>
            <p:nvPr/>
          </p:nvCxnSpPr>
          <p:spPr>
            <a:xfrm>
              <a:off x="1408947" y="1739909"/>
              <a:ext cx="960120" cy="0"/>
            </a:xfrm>
            <a:prstGeom prst="line">
              <a:avLst/>
            </a:prstGeom>
            <a:ln w="317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2586020" y="1360220"/>
              <a:ext cx="731520" cy="155632"/>
            </a:xfrm>
            <a:prstGeom prst="rect">
              <a:avLst/>
            </a:prstGeom>
            <a:noFill/>
          </p:spPr>
          <p:txBody>
            <a:bodyPr wrap="square" lIns="0" tIns="0" rIns="0" bIns="0" rtlCol="0" anchor="t">
              <a:noAutofit/>
            </a:bodyPr>
            <a:lstStyle/>
            <a:p>
              <a:pPr algn="ctr"/>
              <a:r>
                <a:rPr lang="en-US" sz="1400" b="1" dirty="0" smtClean="0"/>
                <a:t>Amazon</a:t>
              </a:r>
              <a:br>
                <a:rPr lang="en-US" sz="1400" b="1" dirty="0" smtClean="0"/>
              </a:br>
              <a:r>
                <a:rPr lang="en-US" sz="1400" b="1" dirty="0" smtClean="0"/>
                <a:t>S3</a:t>
              </a:r>
              <a:endParaRPr lang="en-US" sz="3200" b="1" dirty="0"/>
            </a:p>
          </p:txBody>
        </p:sp>
        <p:cxnSp>
          <p:nvCxnSpPr>
            <p:cNvPr id="46" name="Straight Connector 45"/>
            <p:cNvCxnSpPr/>
            <p:nvPr/>
          </p:nvCxnSpPr>
          <p:spPr>
            <a:xfrm>
              <a:off x="2471720" y="1739909"/>
              <a:ext cx="960120" cy="0"/>
            </a:xfrm>
            <a:prstGeom prst="line">
              <a:avLst/>
            </a:prstGeom>
            <a:ln w="317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3502491" y="1360220"/>
              <a:ext cx="1005840" cy="155632"/>
            </a:xfrm>
            <a:prstGeom prst="rect">
              <a:avLst/>
            </a:prstGeom>
            <a:noFill/>
          </p:spPr>
          <p:txBody>
            <a:bodyPr wrap="square" lIns="0" tIns="0" rIns="0" bIns="0" rtlCol="0" anchor="t">
              <a:noAutofit/>
            </a:bodyPr>
            <a:lstStyle/>
            <a:p>
              <a:pPr algn="ctr"/>
              <a:r>
                <a:rPr lang="en-US" sz="1400" b="1" spc="-50" dirty="0" smtClean="0"/>
                <a:t>AWS Snowball</a:t>
              </a:r>
              <a:endParaRPr lang="en-US" sz="3200" b="1" spc="-50" dirty="0"/>
            </a:p>
          </p:txBody>
        </p:sp>
        <p:cxnSp>
          <p:nvCxnSpPr>
            <p:cNvPr id="48" name="Straight Connector 47"/>
            <p:cNvCxnSpPr/>
            <p:nvPr/>
          </p:nvCxnSpPr>
          <p:spPr>
            <a:xfrm>
              <a:off x="3542019" y="1739909"/>
              <a:ext cx="960120" cy="0"/>
            </a:xfrm>
            <a:prstGeom prst="line">
              <a:avLst/>
            </a:prstGeom>
            <a:ln w="317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4605034" y="1360220"/>
              <a:ext cx="942488" cy="155632"/>
            </a:xfrm>
            <a:prstGeom prst="rect">
              <a:avLst/>
            </a:prstGeom>
            <a:noFill/>
          </p:spPr>
          <p:txBody>
            <a:bodyPr wrap="square" lIns="0" tIns="0" rIns="0" bIns="0" rtlCol="0" anchor="t">
              <a:noAutofit/>
            </a:bodyPr>
            <a:lstStyle/>
            <a:p>
              <a:pPr algn="ctr"/>
              <a:r>
                <a:rPr lang="en-US" sz="1400" b="1" dirty="0" smtClean="0"/>
                <a:t>AWS Storage Gateway</a:t>
              </a:r>
              <a:endParaRPr lang="en-US" sz="3200" b="1" dirty="0"/>
            </a:p>
          </p:txBody>
        </p:sp>
        <p:cxnSp>
          <p:nvCxnSpPr>
            <p:cNvPr id="50" name="Straight Connector 49"/>
            <p:cNvCxnSpPr/>
            <p:nvPr/>
          </p:nvCxnSpPr>
          <p:spPr>
            <a:xfrm>
              <a:off x="4634492" y="1739909"/>
              <a:ext cx="960120" cy="0"/>
            </a:xfrm>
            <a:prstGeom prst="line">
              <a:avLst/>
            </a:prstGeom>
            <a:ln w="317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5699064" y="1739909"/>
              <a:ext cx="960120" cy="0"/>
            </a:xfrm>
            <a:prstGeom prst="line">
              <a:avLst/>
            </a:prstGeom>
            <a:ln w="317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502106" y="2531572"/>
              <a:ext cx="640080" cy="274320"/>
            </a:xfrm>
            <a:prstGeom prst="rect">
              <a:avLst/>
            </a:prstGeom>
            <a:noFill/>
          </p:spPr>
          <p:txBody>
            <a:bodyPr wrap="square" lIns="0" tIns="0" rIns="0" bIns="0" rtlCol="0" anchor="t">
              <a:noAutofit/>
            </a:bodyPr>
            <a:lstStyle/>
            <a:p>
              <a:pPr algn="ctr"/>
              <a:r>
                <a:rPr lang="en-US" sz="1100" b="1" dirty="0" smtClean="0"/>
                <a:t>EFS share</a:t>
              </a:r>
              <a:endParaRPr lang="en-US" sz="2400" b="1" dirty="0"/>
            </a:p>
          </p:txBody>
        </p:sp>
        <p:pic>
          <p:nvPicPr>
            <p:cNvPr id="53" name="Picture 5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70256" y="1906086"/>
              <a:ext cx="503781" cy="455028"/>
            </a:xfrm>
            <a:prstGeom prst="rect">
              <a:avLst/>
            </a:prstGeom>
          </p:spPr>
        </p:pic>
      </p:grpSp>
    </p:spTree>
    <p:extLst>
      <p:ext uri="{BB962C8B-B14F-4D97-AF65-F5344CB8AC3E}">
        <p14:creationId xmlns:p14="http://schemas.microsoft.com/office/powerpoint/2010/main" val="18543394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83455" y="0"/>
            <a:ext cx="10515600" cy="1325563"/>
          </a:xfrm>
        </p:spPr>
        <p:txBody>
          <a:bodyPr/>
          <a:lstStyle/>
          <a:p>
            <a:r>
              <a:rPr lang="en-US" dirty="0" smtClean="0"/>
              <a:t>AWS S3 – Fundamentals </a:t>
            </a:r>
            <a:endParaRPr lang="en-US" dirty="0"/>
          </a:p>
        </p:txBody>
      </p:sp>
      <p:sp>
        <p:nvSpPr>
          <p:cNvPr id="5" name="TextBox 4"/>
          <p:cNvSpPr txBox="1"/>
          <p:nvPr/>
        </p:nvSpPr>
        <p:spPr>
          <a:xfrm>
            <a:off x="332935" y="1184251"/>
            <a:ext cx="10866120" cy="5509200"/>
          </a:xfrm>
          <a:prstGeom prst="rect">
            <a:avLst/>
          </a:prstGeom>
          <a:noFill/>
        </p:spPr>
        <p:txBody>
          <a:bodyPr wrap="square" rtlCol="0">
            <a:spAutoFit/>
          </a:bodyPr>
          <a:lstStyle/>
          <a:p>
            <a:pPr marL="285750" indent="-285750">
              <a:buFont typeface="Arial" panose="020B0604020202020204" pitchFamily="34" charset="0"/>
              <a:buChar char="•"/>
            </a:pPr>
            <a:r>
              <a:rPr lang="en-US" sz="2200" dirty="0"/>
              <a:t>Amazon S3 provides developers and IT teams with secure, durable, and highly-scalable </a:t>
            </a:r>
            <a:r>
              <a:rPr lang="en-US" sz="2200" dirty="0" smtClean="0"/>
              <a:t>cloud storage</a:t>
            </a:r>
          </a:p>
          <a:p>
            <a:endParaRPr lang="en-US" sz="2200" dirty="0" smtClean="0"/>
          </a:p>
          <a:p>
            <a:pPr marL="285750" indent="-285750">
              <a:buFont typeface="Arial" panose="020B0604020202020204" pitchFamily="34" charset="0"/>
              <a:buChar char="•"/>
            </a:pPr>
            <a:r>
              <a:rPr lang="en-US" sz="2200" dirty="0" smtClean="0"/>
              <a:t>Amazon S3 is </a:t>
            </a:r>
            <a:r>
              <a:rPr lang="en-US" sz="2200" b="1" dirty="0" smtClean="0"/>
              <a:t>easy-to-use object storage </a:t>
            </a:r>
            <a:r>
              <a:rPr lang="en-US" sz="2200" dirty="0" smtClean="0"/>
              <a:t>with a simple web service interface that you can use to store and retrieve any amount of data from anywhere on the web. </a:t>
            </a:r>
          </a:p>
          <a:p>
            <a:endParaRPr lang="en-US" sz="2200" dirty="0" smtClean="0"/>
          </a:p>
          <a:p>
            <a:pPr marL="285750" indent="-285750">
              <a:buFont typeface="Arial" panose="020B0604020202020204" pitchFamily="34" charset="0"/>
              <a:buChar char="•"/>
            </a:pPr>
            <a:r>
              <a:rPr lang="en-US" sz="2200" dirty="0" smtClean="0"/>
              <a:t>Amazon </a:t>
            </a:r>
            <a:r>
              <a:rPr lang="en-US" sz="2200" dirty="0"/>
              <a:t>S3 </a:t>
            </a:r>
            <a:r>
              <a:rPr lang="en-US" sz="2200" dirty="0" smtClean="0"/>
              <a:t>also allows </a:t>
            </a:r>
            <a:r>
              <a:rPr lang="en-US" sz="2200" dirty="0"/>
              <a:t>you </a:t>
            </a:r>
            <a:r>
              <a:rPr lang="en-US" sz="2200" b="1" dirty="0"/>
              <a:t>to pay only for the storage you actually use</a:t>
            </a:r>
            <a:r>
              <a:rPr lang="en-US" sz="2200" dirty="0"/>
              <a:t>, which eliminates the </a:t>
            </a:r>
            <a:r>
              <a:rPr lang="en-US" sz="2200" dirty="0" smtClean="0"/>
              <a:t>capacity planning </a:t>
            </a:r>
            <a:r>
              <a:rPr lang="en-US" sz="2200" dirty="0"/>
              <a:t>and capacity constraints associated with traditional </a:t>
            </a:r>
            <a:r>
              <a:rPr lang="en-US" sz="2200" dirty="0" smtClean="0"/>
              <a:t>storage.</a:t>
            </a:r>
          </a:p>
          <a:p>
            <a:endParaRPr lang="en-US" sz="2200" dirty="0" smtClean="0"/>
          </a:p>
          <a:p>
            <a:pPr marL="285750" indent="-285750">
              <a:buFont typeface="Arial" panose="020B0604020202020204" pitchFamily="34" charset="0"/>
              <a:buChar char="•"/>
            </a:pPr>
            <a:r>
              <a:rPr lang="en-US" sz="2200" dirty="0" smtClean="0"/>
              <a:t>Amazon </a:t>
            </a:r>
            <a:r>
              <a:rPr lang="en-US" sz="2200" dirty="0"/>
              <a:t>S3 can be used alone or in conjunction with other </a:t>
            </a:r>
            <a:r>
              <a:rPr lang="en-US" sz="2200" dirty="0" smtClean="0"/>
              <a:t>AWS services</a:t>
            </a:r>
            <a:r>
              <a:rPr lang="en-US" sz="2200" dirty="0"/>
              <a:t>, and it offers a very </a:t>
            </a:r>
            <a:r>
              <a:rPr lang="en-US" sz="2200" b="1" dirty="0"/>
              <a:t>high level of integration</a:t>
            </a:r>
            <a:r>
              <a:rPr lang="en-US" sz="2200" dirty="0"/>
              <a:t> with many other AWS cloud services</a:t>
            </a:r>
            <a:r>
              <a:rPr lang="en-US" sz="2200" dirty="0" smtClean="0"/>
              <a:t>. For example</a:t>
            </a:r>
            <a:r>
              <a:rPr lang="en-US" sz="2200" dirty="0"/>
              <a:t>, Amazon S3 serves as the durable target storage for </a:t>
            </a:r>
            <a:r>
              <a:rPr lang="en-US" sz="2200" b="1" dirty="0"/>
              <a:t>Amazon Kinesis and </a:t>
            </a:r>
            <a:r>
              <a:rPr lang="en-US" sz="2200" b="1" dirty="0" smtClean="0"/>
              <a:t>Amazon Elastic </a:t>
            </a:r>
            <a:r>
              <a:rPr lang="en-US" sz="2200" b="1" dirty="0" err="1"/>
              <a:t>MapReduce</a:t>
            </a:r>
            <a:r>
              <a:rPr lang="en-US" sz="2200" b="1" dirty="0"/>
              <a:t> (Amazon EMR), it is used as the storage for Amazon Elastic Block </a:t>
            </a:r>
            <a:r>
              <a:rPr lang="en-US" sz="2200" b="1" dirty="0" smtClean="0"/>
              <a:t>Store (</a:t>
            </a:r>
            <a:r>
              <a:rPr lang="en-US" sz="2200" b="1" dirty="0"/>
              <a:t>Amazon EBS) and Amazon Relational Database Service (Amazon RDS) snapshot</a:t>
            </a:r>
            <a:r>
              <a:rPr lang="en-US" sz="2200" dirty="0"/>
              <a:t>s, and it </a:t>
            </a:r>
            <a:r>
              <a:rPr lang="en-US" sz="2200" dirty="0" smtClean="0"/>
              <a:t>is used </a:t>
            </a:r>
            <a:r>
              <a:rPr lang="en-US" sz="2200" dirty="0"/>
              <a:t>as a data staging or loading storage mechanism for </a:t>
            </a:r>
            <a:r>
              <a:rPr lang="en-US" sz="2200" b="1" dirty="0"/>
              <a:t>Amazon Redshift and </a:t>
            </a:r>
            <a:r>
              <a:rPr lang="en-US" sz="2200" b="1" dirty="0" smtClean="0"/>
              <a:t>Amazon </a:t>
            </a:r>
            <a:r>
              <a:rPr lang="en-US" sz="2200" b="1" dirty="0" err="1" smtClean="0"/>
              <a:t>DynamoDB</a:t>
            </a:r>
            <a:r>
              <a:rPr lang="en-US" sz="2200" dirty="0"/>
              <a:t>, among many other functions.</a:t>
            </a:r>
          </a:p>
        </p:txBody>
      </p:sp>
    </p:spTree>
    <p:extLst>
      <p:ext uri="{BB962C8B-B14F-4D97-AF65-F5344CB8AC3E}">
        <p14:creationId xmlns:p14="http://schemas.microsoft.com/office/powerpoint/2010/main" val="153657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83455" y="0"/>
            <a:ext cx="10515600" cy="1325563"/>
          </a:xfrm>
        </p:spPr>
        <p:txBody>
          <a:bodyPr/>
          <a:lstStyle/>
          <a:p>
            <a:r>
              <a:rPr lang="en-US" dirty="0" smtClean="0"/>
              <a:t>AWS S3 – Fundamentals </a:t>
            </a:r>
            <a:endParaRPr lang="en-US" dirty="0"/>
          </a:p>
        </p:txBody>
      </p:sp>
      <p:sp>
        <p:nvSpPr>
          <p:cNvPr id="5" name="TextBox 4"/>
          <p:cNvSpPr txBox="1"/>
          <p:nvPr/>
        </p:nvSpPr>
        <p:spPr>
          <a:xfrm>
            <a:off x="332935" y="1184251"/>
            <a:ext cx="10866120" cy="4893647"/>
          </a:xfrm>
          <a:prstGeom prst="rect">
            <a:avLst/>
          </a:prstGeom>
          <a:noFill/>
        </p:spPr>
        <p:txBody>
          <a:bodyPr wrap="square" rtlCol="0">
            <a:spAutoFit/>
          </a:bodyPr>
          <a:lstStyle/>
          <a:p>
            <a:r>
              <a:rPr lang="en-US" sz="2400" b="1" dirty="0"/>
              <a:t>Common use cases for Amazon S3 storage include:</a:t>
            </a:r>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r>
              <a:rPr lang="en-US" sz="2400" dirty="0" smtClean="0"/>
              <a:t>Backup </a:t>
            </a:r>
            <a:r>
              <a:rPr lang="en-US" sz="2400" dirty="0"/>
              <a:t>and archive for on-premises or cloud </a:t>
            </a:r>
            <a:r>
              <a:rPr lang="en-US" sz="2400" dirty="0" smtClean="0"/>
              <a:t>data</a:t>
            </a:r>
          </a:p>
          <a:p>
            <a:endParaRPr lang="en-US" sz="2400" dirty="0"/>
          </a:p>
          <a:p>
            <a:pPr marL="342900" indent="-342900">
              <a:buFont typeface="Arial" panose="020B0604020202020204" pitchFamily="34" charset="0"/>
              <a:buChar char="•"/>
            </a:pPr>
            <a:r>
              <a:rPr lang="en-US" sz="2400" dirty="0"/>
              <a:t>Content, media, and software storage and </a:t>
            </a:r>
            <a:r>
              <a:rPr lang="en-US" sz="2400" dirty="0" smtClean="0"/>
              <a:t>distribution</a:t>
            </a:r>
          </a:p>
          <a:p>
            <a:endParaRPr lang="en-US" sz="2400" dirty="0"/>
          </a:p>
          <a:p>
            <a:pPr marL="342900" indent="-342900">
              <a:buFont typeface="Arial" panose="020B0604020202020204" pitchFamily="34" charset="0"/>
              <a:buChar char="•"/>
            </a:pPr>
            <a:r>
              <a:rPr lang="en-US" sz="2400" dirty="0"/>
              <a:t>Big data </a:t>
            </a:r>
            <a:r>
              <a:rPr lang="en-US" sz="2400" dirty="0" smtClean="0"/>
              <a:t>analytics</a:t>
            </a:r>
          </a:p>
          <a:p>
            <a:endParaRPr lang="en-US" sz="2400" dirty="0"/>
          </a:p>
          <a:p>
            <a:pPr marL="342900" indent="-342900">
              <a:buFont typeface="Arial" panose="020B0604020202020204" pitchFamily="34" charset="0"/>
              <a:buChar char="•"/>
            </a:pPr>
            <a:r>
              <a:rPr lang="en-US" sz="2400" dirty="0"/>
              <a:t>Static website </a:t>
            </a:r>
            <a:r>
              <a:rPr lang="en-US" sz="2400" dirty="0" smtClean="0"/>
              <a:t>hosting</a:t>
            </a:r>
          </a:p>
          <a:p>
            <a:endParaRPr lang="en-US" sz="2400" dirty="0"/>
          </a:p>
          <a:p>
            <a:pPr marL="342900" indent="-342900">
              <a:buFont typeface="Arial" panose="020B0604020202020204" pitchFamily="34" charset="0"/>
              <a:buChar char="•"/>
            </a:pPr>
            <a:r>
              <a:rPr lang="en-US" sz="2400" dirty="0"/>
              <a:t>Cloud-native mobile and Internet application </a:t>
            </a:r>
            <a:r>
              <a:rPr lang="en-US" sz="2400" dirty="0" smtClean="0"/>
              <a:t>hosting</a:t>
            </a:r>
          </a:p>
          <a:p>
            <a:endParaRPr lang="en-US" sz="2400" dirty="0"/>
          </a:p>
          <a:p>
            <a:pPr marL="342900" indent="-342900">
              <a:buFont typeface="Arial" panose="020B0604020202020204" pitchFamily="34" charset="0"/>
              <a:buChar char="•"/>
            </a:pPr>
            <a:r>
              <a:rPr lang="en-US" sz="2400" dirty="0"/>
              <a:t>Disaster recovery</a:t>
            </a:r>
          </a:p>
        </p:txBody>
      </p:sp>
    </p:spTree>
    <p:extLst>
      <p:ext uri="{BB962C8B-B14F-4D97-AF65-F5344CB8AC3E}">
        <p14:creationId xmlns:p14="http://schemas.microsoft.com/office/powerpoint/2010/main" val="417866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763" y="-155379"/>
            <a:ext cx="10515600" cy="1325563"/>
          </a:xfrm>
        </p:spPr>
        <p:txBody>
          <a:bodyPr/>
          <a:lstStyle/>
          <a:p>
            <a:r>
              <a:rPr lang="en-US" dirty="0" smtClean="0"/>
              <a:t>AWS S3 Storage Classes </a:t>
            </a:r>
            <a:endParaRPr lang="en-US" dirty="0"/>
          </a:p>
        </p:txBody>
      </p:sp>
      <p:pic>
        <p:nvPicPr>
          <p:cNvPr id="3" name="Picture 2"/>
          <p:cNvPicPr>
            <a:picLocks noChangeAspect="1"/>
          </p:cNvPicPr>
          <p:nvPr/>
        </p:nvPicPr>
        <p:blipFill>
          <a:blip r:embed="rId2"/>
          <a:stretch>
            <a:fillRect/>
          </a:stretch>
        </p:blipFill>
        <p:spPr>
          <a:xfrm>
            <a:off x="579120" y="998591"/>
            <a:ext cx="10020886" cy="5638712"/>
          </a:xfrm>
          <a:prstGeom prst="rect">
            <a:avLst/>
          </a:prstGeom>
        </p:spPr>
      </p:pic>
    </p:spTree>
    <p:extLst>
      <p:ext uri="{BB962C8B-B14F-4D97-AF65-F5344CB8AC3E}">
        <p14:creationId xmlns:p14="http://schemas.microsoft.com/office/powerpoint/2010/main" val="24057163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763" y="-155379"/>
            <a:ext cx="10515600" cy="1325563"/>
          </a:xfrm>
        </p:spPr>
        <p:txBody>
          <a:bodyPr/>
          <a:lstStyle/>
          <a:p>
            <a:r>
              <a:rPr lang="en-US" dirty="0" smtClean="0"/>
              <a:t>AWS S3 </a:t>
            </a:r>
            <a:r>
              <a:rPr lang="en-US" dirty="0" smtClean="0"/>
              <a:t>- Standard</a:t>
            </a:r>
            <a:endParaRPr lang="en-US" dirty="0"/>
          </a:p>
        </p:txBody>
      </p:sp>
      <p:sp>
        <p:nvSpPr>
          <p:cNvPr id="5" name="Rectangle 4"/>
          <p:cNvSpPr/>
          <p:nvPr/>
        </p:nvSpPr>
        <p:spPr>
          <a:xfrm>
            <a:off x="526473" y="1170184"/>
            <a:ext cx="10806546" cy="5324535"/>
          </a:xfrm>
          <a:prstGeom prst="rect">
            <a:avLst/>
          </a:prstGeom>
        </p:spPr>
        <p:txBody>
          <a:bodyPr wrap="square">
            <a:spAutoFit/>
          </a:bodyPr>
          <a:lstStyle/>
          <a:p>
            <a:pPr fontAlgn="base"/>
            <a:r>
              <a:rPr lang="en-US" sz="2000" dirty="0">
                <a:solidFill>
                  <a:srgbClr val="404040"/>
                </a:solidFill>
              </a:rPr>
              <a:t>Amazon S3 Standard is designed for high-usage, “hot” data storage and has the following features</a:t>
            </a:r>
            <a:r>
              <a:rPr lang="en-US" sz="2000" dirty="0" smtClean="0">
                <a:solidFill>
                  <a:srgbClr val="404040"/>
                </a:solidFill>
              </a:rPr>
              <a:t>:</a:t>
            </a:r>
          </a:p>
          <a:p>
            <a:pPr fontAlgn="base"/>
            <a:endParaRPr lang="en-US" sz="2000" dirty="0">
              <a:solidFill>
                <a:srgbClr val="404040"/>
              </a:solidFill>
            </a:endParaRPr>
          </a:p>
          <a:p>
            <a:pPr marL="285750" indent="-285750" fontAlgn="base">
              <a:buFont typeface="Arial" charset="0"/>
              <a:buChar char="•"/>
            </a:pPr>
            <a:r>
              <a:rPr lang="en-US" sz="2000" dirty="0">
                <a:solidFill>
                  <a:srgbClr val="404040"/>
                </a:solidFill>
              </a:rPr>
              <a:t>High capacity and low latency;</a:t>
            </a:r>
          </a:p>
          <a:p>
            <a:pPr marL="285750" indent="-285750" fontAlgn="base">
              <a:buFont typeface="Arial" charset="0"/>
              <a:buChar char="•"/>
            </a:pPr>
            <a:r>
              <a:rPr lang="en-US" sz="2000" dirty="0">
                <a:solidFill>
                  <a:srgbClr val="404040"/>
                </a:solidFill>
              </a:rPr>
              <a:t>Reliability at </a:t>
            </a:r>
            <a:r>
              <a:rPr lang="en-US" sz="2000" b="1" dirty="0">
                <a:solidFill>
                  <a:srgbClr val="404040"/>
                </a:solidFill>
              </a:rPr>
              <a:t>99,999999999% </a:t>
            </a:r>
            <a:r>
              <a:rPr lang="en-US" sz="2000" dirty="0">
                <a:solidFill>
                  <a:srgbClr val="404040"/>
                </a:solidFill>
              </a:rPr>
              <a:t>level (of 100 billion objects per year, you are at risk of losing only one of them).</a:t>
            </a:r>
          </a:p>
          <a:p>
            <a:pPr marL="285750" indent="-285750" fontAlgn="base">
              <a:buFont typeface="Arial" charset="0"/>
              <a:buChar char="•"/>
            </a:pPr>
            <a:r>
              <a:rPr lang="en-US" sz="2000" dirty="0">
                <a:solidFill>
                  <a:srgbClr val="404040"/>
                </a:solidFill>
              </a:rPr>
              <a:t>Availability at 99,99% level (of 10 thousand hours, within one hour the data will be unavailable) .</a:t>
            </a:r>
          </a:p>
          <a:p>
            <a:pPr marL="285750" indent="-285750" fontAlgn="base">
              <a:buFont typeface="Arial" charset="0"/>
              <a:buChar char="•"/>
            </a:pPr>
            <a:r>
              <a:rPr lang="en-US" sz="2000" dirty="0">
                <a:solidFill>
                  <a:srgbClr val="404040"/>
                </a:solidFill>
              </a:rPr>
              <a:t>Use of the storage is covered by Amazon S3 </a:t>
            </a:r>
            <a:r>
              <a:rPr lang="en-US" sz="2000" dirty="0">
                <a:solidFill>
                  <a:srgbClr val="0E5579"/>
                </a:solidFill>
                <a:hlinkClick r:id="rId2"/>
              </a:rPr>
              <a:t>Service Level Agreement</a:t>
            </a:r>
            <a:r>
              <a:rPr lang="en-US" sz="2000" dirty="0">
                <a:solidFill>
                  <a:srgbClr val="404040"/>
                </a:solidFill>
              </a:rPr>
              <a:t>, which considers a compensation, if the level of uninterrupted operation is lower than it was declared.</a:t>
            </a:r>
          </a:p>
          <a:p>
            <a:pPr fontAlgn="base"/>
            <a:endParaRPr lang="en-US" sz="2000" dirty="0" smtClean="0">
              <a:solidFill>
                <a:srgbClr val="404040"/>
              </a:solidFill>
            </a:endParaRPr>
          </a:p>
          <a:p>
            <a:pPr fontAlgn="base"/>
            <a:endParaRPr lang="en-US" sz="2000" dirty="0">
              <a:solidFill>
                <a:srgbClr val="404040"/>
              </a:solidFill>
            </a:endParaRPr>
          </a:p>
          <a:p>
            <a:pPr fontAlgn="base"/>
            <a:r>
              <a:rPr lang="en-US" sz="2000" dirty="0" smtClean="0">
                <a:solidFill>
                  <a:srgbClr val="404040"/>
                </a:solidFill>
              </a:rPr>
              <a:t>Standard </a:t>
            </a:r>
            <a:r>
              <a:rPr lang="en-US" sz="2000" dirty="0">
                <a:solidFill>
                  <a:srgbClr val="404040"/>
                </a:solidFill>
              </a:rPr>
              <a:t>storage is suitable for the following usage scenarios</a:t>
            </a:r>
            <a:r>
              <a:rPr lang="en-US" sz="2000" dirty="0" smtClean="0">
                <a:solidFill>
                  <a:srgbClr val="404040"/>
                </a:solidFill>
              </a:rPr>
              <a:t>:</a:t>
            </a:r>
          </a:p>
          <a:p>
            <a:pPr fontAlgn="base"/>
            <a:endParaRPr lang="en-US" sz="2000" dirty="0">
              <a:solidFill>
                <a:srgbClr val="404040"/>
              </a:solidFill>
            </a:endParaRPr>
          </a:p>
          <a:p>
            <a:pPr marL="285750" indent="-285750" fontAlgn="base">
              <a:buFont typeface="Arial" charset="0"/>
              <a:buChar char="•"/>
            </a:pPr>
            <a:r>
              <a:rPr lang="en-US" sz="2000" dirty="0">
                <a:solidFill>
                  <a:srgbClr val="404040"/>
                </a:solidFill>
              </a:rPr>
              <a:t>Website hosting</a:t>
            </a:r>
          </a:p>
          <a:p>
            <a:pPr marL="285750" indent="-285750" fontAlgn="base">
              <a:buFont typeface="Arial" charset="0"/>
              <a:buChar char="•"/>
            </a:pPr>
            <a:r>
              <a:rPr lang="en-US" sz="2000" dirty="0">
                <a:solidFill>
                  <a:srgbClr val="404040"/>
                </a:solidFill>
              </a:rPr>
              <a:t>Cloud applications and web-services</a:t>
            </a:r>
          </a:p>
          <a:p>
            <a:pPr marL="285750" indent="-285750" fontAlgn="base">
              <a:buFont typeface="Arial" charset="0"/>
              <a:buChar char="•"/>
            </a:pPr>
            <a:r>
              <a:rPr lang="en-US" sz="2000" dirty="0">
                <a:solidFill>
                  <a:srgbClr val="404040"/>
                </a:solidFill>
              </a:rPr>
              <a:t>Mobile games and apps</a:t>
            </a:r>
          </a:p>
          <a:p>
            <a:pPr marL="285750" indent="-285750" fontAlgn="base">
              <a:buFont typeface="Arial" charset="0"/>
              <a:buChar char="•"/>
            </a:pPr>
            <a:r>
              <a:rPr lang="en-US" sz="2000" dirty="0">
                <a:solidFill>
                  <a:srgbClr val="404040"/>
                </a:solidFill>
              </a:rPr>
              <a:t>Big data</a:t>
            </a:r>
          </a:p>
          <a:p>
            <a:pPr marL="285750" indent="-285750" fontAlgn="base">
              <a:buFont typeface="Arial" charset="0"/>
              <a:buChar char="•"/>
            </a:pPr>
            <a:r>
              <a:rPr lang="en-US" sz="2000" dirty="0">
                <a:solidFill>
                  <a:srgbClr val="404040"/>
                </a:solidFill>
              </a:rPr>
              <a:t>Content distribution</a:t>
            </a:r>
            <a:endParaRPr lang="en-US" sz="2000" b="0" i="0" dirty="0">
              <a:solidFill>
                <a:srgbClr val="404040"/>
              </a:solidFill>
              <a:effectLst/>
            </a:endParaRPr>
          </a:p>
        </p:txBody>
      </p:sp>
    </p:spTree>
    <p:extLst>
      <p:ext uri="{BB962C8B-B14F-4D97-AF65-F5344CB8AC3E}">
        <p14:creationId xmlns:p14="http://schemas.microsoft.com/office/powerpoint/2010/main" val="21344633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3718" y="-155379"/>
            <a:ext cx="10515600" cy="1325563"/>
          </a:xfrm>
        </p:spPr>
        <p:txBody>
          <a:bodyPr/>
          <a:lstStyle/>
          <a:p>
            <a:r>
              <a:rPr lang="en-US" dirty="0" smtClean="0"/>
              <a:t>AWS S3 </a:t>
            </a:r>
            <a:r>
              <a:rPr lang="mr-IN" dirty="0" smtClean="0"/>
              <a:t>–</a:t>
            </a:r>
            <a:r>
              <a:rPr lang="en-US" dirty="0" smtClean="0"/>
              <a:t> Infrequent Access (IA)</a:t>
            </a:r>
            <a:endParaRPr lang="en-US" dirty="0"/>
          </a:p>
        </p:txBody>
      </p:sp>
      <p:sp>
        <p:nvSpPr>
          <p:cNvPr id="5" name="Rectangle 4"/>
          <p:cNvSpPr/>
          <p:nvPr/>
        </p:nvSpPr>
        <p:spPr>
          <a:xfrm>
            <a:off x="526473" y="1170184"/>
            <a:ext cx="10806546" cy="4862870"/>
          </a:xfrm>
          <a:prstGeom prst="rect">
            <a:avLst/>
          </a:prstGeom>
        </p:spPr>
        <p:txBody>
          <a:bodyPr wrap="square">
            <a:spAutoFit/>
          </a:bodyPr>
          <a:lstStyle/>
          <a:p>
            <a:pPr fontAlgn="base"/>
            <a:r>
              <a:rPr lang="en-US" sz="2000" dirty="0"/>
              <a:t>Amazon S3 IA is designed for the data which require less frequent access, but with longer storage time than in case of Standard</a:t>
            </a:r>
            <a:r>
              <a:rPr lang="en-US" sz="2000" dirty="0" smtClean="0"/>
              <a:t>.</a:t>
            </a:r>
          </a:p>
          <a:p>
            <a:pPr fontAlgn="base"/>
            <a:endParaRPr lang="en-US" sz="2000" b="0" i="0" dirty="0">
              <a:solidFill>
                <a:srgbClr val="404040"/>
              </a:solidFill>
              <a:effectLst/>
            </a:endParaRPr>
          </a:p>
          <a:p>
            <a:pPr fontAlgn="base"/>
            <a:r>
              <a:rPr lang="en-US" sz="2000" dirty="0"/>
              <a:t>Low delays combined with high capacity and reliability </a:t>
            </a:r>
            <a:r>
              <a:rPr lang="en-US" sz="2000" b="1" dirty="0"/>
              <a:t>99,999999999% </a:t>
            </a:r>
            <a:r>
              <a:rPr lang="en-US" sz="2000" dirty="0"/>
              <a:t>insure safety of object for a long period of time. Amazon S3 IA differs from Standard in the following way</a:t>
            </a:r>
            <a:r>
              <a:rPr lang="en-US" sz="2000" dirty="0" smtClean="0"/>
              <a:t>:</a:t>
            </a:r>
          </a:p>
          <a:p>
            <a:pPr fontAlgn="base"/>
            <a:endParaRPr lang="en-US" sz="2000" dirty="0"/>
          </a:p>
          <a:p>
            <a:pPr marL="342900" indent="-342900" fontAlgn="base">
              <a:spcBef>
                <a:spcPts val="1200"/>
              </a:spcBef>
              <a:buFont typeface="Arial" charset="0"/>
              <a:buChar char="•"/>
            </a:pPr>
            <a:r>
              <a:rPr lang="en-US" sz="2000" b="1" dirty="0"/>
              <a:t>Availability at 99.9% </a:t>
            </a:r>
            <a:r>
              <a:rPr lang="en-US" sz="2000" dirty="0"/>
              <a:t>level within a year (e.g., probability of request error is a little higher than in standard storage)</a:t>
            </a:r>
          </a:p>
          <a:p>
            <a:pPr marL="342900" indent="-342900" fontAlgn="base">
              <a:spcBef>
                <a:spcPts val="1200"/>
              </a:spcBef>
              <a:buFont typeface="Arial" charset="0"/>
              <a:buChar char="•"/>
            </a:pPr>
            <a:r>
              <a:rPr lang="en-US" sz="2000" dirty="0"/>
              <a:t>You are charged for data </a:t>
            </a:r>
            <a:r>
              <a:rPr lang="en-US" sz="2000" dirty="0" smtClean="0"/>
              <a:t>retrieval</a:t>
            </a:r>
            <a:endParaRPr lang="en-US" sz="2000" dirty="0"/>
          </a:p>
          <a:p>
            <a:pPr marL="342900" indent="-342900" fontAlgn="base">
              <a:spcBef>
                <a:spcPts val="1200"/>
              </a:spcBef>
              <a:buFont typeface="Arial" charset="0"/>
              <a:buChar char="•"/>
            </a:pPr>
            <a:r>
              <a:rPr lang="en-US" sz="2000" b="1" dirty="0"/>
              <a:t>Minimum storage period is 30 days, and minimum size of the object is 128 KB. </a:t>
            </a:r>
            <a:endParaRPr lang="en-US" sz="2000" b="1" dirty="0" smtClean="0"/>
          </a:p>
          <a:p>
            <a:pPr marL="342900" indent="-342900" fontAlgn="base">
              <a:spcBef>
                <a:spcPts val="1200"/>
              </a:spcBef>
              <a:buFont typeface="Arial" charset="0"/>
              <a:buChar char="•"/>
            </a:pPr>
            <a:r>
              <a:rPr lang="en-US" sz="2000" dirty="0" smtClean="0"/>
              <a:t>The </a:t>
            </a:r>
            <a:r>
              <a:rPr lang="en-US" sz="2000" dirty="0"/>
              <a:t>storage is recommended for long storage of files, disaster recovery data, backup, outdated sync data. As a rule, they require access relatively rarely, but, if necessary must be accessed quickly. </a:t>
            </a:r>
          </a:p>
          <a:p>
            <a:pPr fontAlgn="base">
              <a:spcBef>
                <a:spcPts val="1200"/>
              </a:spcBef>
            </a:pPr>
            <a:endParaRPr lang="en-US" sz="2000" b="0" i="0" dirty="0">
              <a:solidFill>
                <a:srgbClr val="404040"/>
              </a:solidFill>
              <a:effectLst/>
            </a:endParaRPr>
          </a:p>
        </p:txBody>
      </p:sp>
    </p:spTree>
    <p:extLst>
      <p:ext uri="{BB962C8B-B14F-4D97-AF65-F5344CB8AC3E}">
        <p14:creationId xmlns:p14="http://schemas.microsoft.com/office/powerpoint/2010/main" val="6620328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0"/>
            <a:ext cx="10515600" cy="1325563"/>
          </a:xfrm>
        </p:spPr>
        <p:txBody>
          <a:bodyPr/>
          <a:lstStyle/>
          <a:p>
            <a:r>
              <a:rPr lang="en-US" dirty="0" smtClean="0"/>
              <a:t>Reduced Redundancy Storage (RRS)</a:t>
            </a:r>
            <a:endParaRPr lang="en-US" dirty="0"/>
          </a:p>
        </p:txBody>
      </p:sp>
      <p:sp>
        <p:nvSpPr>
          <p:cNvPr id="3" name="Rectangle 2"/>
          <p:cNvSpPr/>
          <p:nvPr/>
        </p:nvSpPr>
        <p:spPr>
          <a:xfrm>
            <a:off x="363415" y="1478108"/>
            <a:ext cx="11465169" cy="4708981"/>
          </a:xfrm>
          <a:prstGeom prst="rect">
            <a:avLst/>
          </a:prstGeom>
        </p:spPr>
        <p:txBody>
          <a:bodyPr wrap="square">
            <a:spAutoFit/>
          </a:bodyPr>
          <a:lstStyle/>
          <a:p>
            <a:pPr marL="342900" indent="-342900">
              <a:buFont typeface="Arial" charset="0"/>
              <a:buChar char="•"/>
            </a:pPr>
            <a:r>
              <a:rPr lang="en-US" sz="2000" dirty="0">
                <a:solidFill>
                  <a:srgbClr val="333333"/>
                </a:solidFill>
              </a:rPr>
              <a:t>Reduced Redundancy Storage (RRS) is an Amazon S3 storage option that enables customers to </a:t>
            </a:r>
            <a:r>
              <a:rPr lang="en-US" sz="2000" b="1" dirty="0">
                <a:solidFill>
                  <a:srgbClr val="333333"/>
                </a:solidFill>
              </a:rPr>
              <a:t>store noncritical, reproducible data at lower levels </a:t>
            </a:r>
            <a:r>
              <a:rPr lang="en-US" sz="2000" dirty="0">
                <a:solidFill>
                  <a:srgbClr val="333333"/>
                </a:solidFill>
              </a:rPr>
              <a:t>of redundancy than Amazon S3’s standard storage. It provides a highly available solution for distributing or sharing content that is durably stored elsewhere, or for storing thumbnails, transcoded media, or other processed data that can be easily reproduced. The RRS option stores objects on multiple devices across multiple facilities, providing 400 times the durability of a typical disk drive, but does not replicate objects as many times as standard Amazon S3 storage.</a:t>
            </a:r>
            <a:br>
              <a:rPr lang="en-US" sz="2000" dirty="0">
                <a:solidFill>
                  <a:srgbClr val="333333"/>
                </a:solidFill>
              </a:rPr>
            </a:br>
            <a:endParaRPr lang="en-US" sz="2000" dirty="0">
              <a:solidFill>
                <a:srgbClr val="333333"/>
              </a:solidFill>
            </a:endParaRPr>
          </a:p>
          <a:p>
            <a:pPr marL="342900" indent="-342900">
              <a:buFont typeface="Arial" charset="0"/>
              <a:buChar char="•"/>
            </a:pPr>
            <a:r>
              <a:rPr lang="en-US" sz="2000" dirty="0">
                <a:solidFill>
                  <a:srgbClr val="333333"/>
                </a:solidFill>
              </a:rPr>
              <a:t>Reduced Redundancy Storage </a:t>
            </a:r>
            <a:r>
              <a:rPr lang="en-US" sz="2000" dirty="0" smtClean="0">
                <a:solidFill>
                  <a:srgbClr val="333333"/>
                </a:solidFill>
              </a:rPr>
              <a:t>is Backed </a:t>
            </a:r>
            <a:r>
              <a:rPr lang="en-US" sz="2000" dirty="0">
                <a:solidFill>
                  <a:srgbClr val="333333"/>
                </a:solidFill>
              </a:rPr>
              <a:t>with the </a:t>
            </a:r>
            <a:r>
              <a:rPr lang="en-US" sz="2000" dirty="0">
                <a:solidFill>
                  <a:srgbClr val="005B86"/>
                </a:solidFill>
                <a:hlinkClick r:id="rId2"/>
              </a:rPr>
              <a:t>Amazon S3 Service Level Agreement</a:t>
            </a:r>
            <a:r>
              <a:rPr lang="en-US" sz="2000" dirty="0">
                <a:solidFill>
                  <a:srgbClr val="333333"/>
                </a:solidFill>
              </a:rPr>
              <a:t> for </a:t>
            </a:r>
            <a:r>
              <a:rPr lang="en-US" sz="2000" dirty="0" smtClean="0">
                <a:solidFill>
                  <a:srgbClr val="333333"/>
                </a:solidFill>
              </a:rPr>
              <a:t>availability</a:t>
            </a:r>
            <a:r>
              <a:rPr lang="en-US" sz="2000" dirty="0" smtClean="0">
                <a:solidFill>
                  <a:srgbClr val="333333"/>
                </a:solidFill>
              </a:rPr>
              <a:t>. Designed </a:t>
            </a:r>
            <a:r>
              <a:rPr lang="en-US" sz="2000" dirty="0">
                <a:solidFill>
                  <a:srgbClr val="333333"/>
                </a:solidFill>
              </a:rPr>
              <a:t>to provide </a:t>
            </a:r>
            <a:r>
              <a:rPr lang="en-US" sz="2000" b="1" dirty="0">
                <a:solidFill>
                  <a:srgbClr val="333333"/>
                </a:solidFill>
              </a:rPr>
              <a:t>99.99% durability and 99.99% </a:t>
            </a:r>
            <a:r>
              <a:rPr lang="en-US" sz="2000" dirty="0">
                <a:solidFill>
                  <a:srgbClr val="333333"/>
                </a:solidFill>
              </a:rPr>
              <a:t>availability of objects over a given year. This durability level corresponds to an average annual expected loss of 0.01% of </a:t>
            </a:r>
            <a:r>
              <a:rPr lang="en-US" sz="2000" dirty="0" smtClean="0">
                <a:solidFill>
                  <a:srgbClr val="333333"/>
                </a:solidFill>
              </a:rPr>
              <a:t>objects. Designed </a:t>
            </a:r>
            <a:r>
              <a:rPr lang="en-US" sz="2000" dirty="0">
                <a:solidFill>
                  <a:srgbClr val="333333"/>
                </a:solidFill>
              </a:rPr>
              <a:t>to sustain the loss of data in a single facility</a:t>
            </a:r>
            <a:r>
              <a:rPr lang="en-US" sz="2000" dirty="0" smtClean="0">
                <a:solidFill>
                  <a:srgbClr val="333333"/>
                </a:solidFill>
              </a:rPr>
              <a:t>.</a:t>
            </a:r>
          </a:p>
          <a:p>
            <a:pPr marL="342900" indent="-342900">
              <a:buFont typeface="Arial" charset="0"/>
              <a:buChar char="•"/>
            </a:pPr>
            <a:endParaRPr lang="en-US" sz="2000" dirty="0" smtClean="0">
              <a:solidFill>
                <a:srgbClr val="333333"/>
              </a:solidFill>
            </a:endParaRPr>
          </a:p>
          <a:p>
            <a:pPr marL="342900" indent="-342900">
              <a:buFont typeface="Arial" charset="0"/>
              <a:buChar char="•"/>
            </a:pPr>
            <a:r>
              <a:rPr lang="en-US" sz="2000" dirty="0"/>
              <a:t>This solution is perfect for uncritical or easily replicable data of different apps: dynamic websites, business-applications, etc. For example, you can use Amazon S3 Standard for keeping images, and S3 RRS — for their previews</a:t>
            </a:r>
            <a:endParaRPr lang="en-US" sz="2000" b="0" i="0" dirty="0">
              <a:solidFill>
                <a:srgbClr val="333333"/>
              </a:solidFill>
              <a:effectLst/>
            </a:endParaRPr>
          </a:p>
        </p:txBody>
      </p:sp>
    </p:spTree>
    <p:extLst>
      <p:ext uri="{BB962C8B-B14F-4D97-AF65-F5344CB8AC3E}">
        <p14:creationId xmlns:p14="http://schemas.microsoft.com/office/powerpoint/2010/main" val="1729309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437" y="-234156"/>
            <a:ext cx="10515600" cy="1325563"/>
          </a:xfrm>
        </p:spPr>
        <p:txBody>
          <a:bodyPr/>
          <a:lstStyle/>
          <a:p>
            <a:r>
              <a:rPr lang="en-US" dirty="0" smtClean="0"/>
              <a:t>S3 - Glacier</a:t>
            </a:r>
            <a:endParaRPr lang="en-US" dirty="0"/>
          </a:p>
        </p:txBody>
      </p:sp>
      <p:sp>
        <p:nvSpPr>
          <p:cNvPr id="3" name="Rectangle 2"/>
          <p:cNvSpPr/>
          <p:nvPr/>
        </p:nvSpPr>
        <p:spPr>
          <a:xfrm>
            <a:off x="412173" y="781917"/>
            <a:ext cx="11465169" cy="5909310"/>
          </a:xfrm>
          <a:prstGeom prst="rect">
            <a:avLst/>
          </a:prstGeom>
        </p:spPr>
        <p:txBody>
          <a:bodyPr wrap="square">
            <a:spAutoFit/>
          </a:bodyPr>
          <a:lstStyle/>
          <a:p>
            <a:pPr fontAlgn="base"/>
            <a:r>
              <a:rPr lang="en-US" dirty="0"/>
              <a:t>Amazon Glacier is a perfect solution for long storage and archiving of data which don’t require instant access. The service allows to store large or small volumes of data at low cost. At the same time, the retrieval process may take several hours. </a:t>
            </a:r>
            <a:endParaRPr lang="en-US" dirty="0" smtClean="0"/>
          </a:p>
          <a:p>
            <a:pPr fontAlgn="base"/>
            <a:endParaRPr lang="en-US" dirty="0"/>
          </a:p>
          <a:p>
            <a:pPr fontAlgn="base"/>
            <a:r>
              <a:rPr lang="en-US" dirty="0" smtClean="0"/>
              <a:t>Amazon </a:t>
            </a:r>
            <a:r>
              <a:rPr lang="en-US" dirty="0"/>
              <a:t>Glacier differs from S3 Standard in the following way:</a:t>
            </a:r>
          </a:p>
          <a:p>
            <a:pPr marL="342900" indent="-342900" fontAlgn="base">
              <a:buFont typeface="Arial" charset="0"/>
              <a:buChar char="•"/>
            </a:pPr>
            <a:r>
              <a:rPr lang="en-US" dirty="0"/>
              <a:t>Extremely low cost.</a:t>
            </a:r>
          </a:p>
          <a:p>
            <a:pPr marL="342900" indent="-342900" fontAlgn="base">
              <a:buFont typeface="Arial" charset="0"/>
              <a:buChar char="•"/>
            </a:pPr>
            <a:r>
              <a:rPr lang="en-US" dirty="0"/>
              <a:t>Uninterrupted operation is not guaranteed by Amazon S3 Service Level Agreement.</a:t>
            </a:r>
          </a:p>
          <a:p>
            <a:pPr marL="342900" indent="-342900" fontAlgn="base">
              <a:buFont typeface="Arial" charset="0"/>
              <a:buChar char="•"/>
            </a:pPr>
            <a:r>
              <a:rPr lang="en-US" dirty="0"/>
              <a:t>Minimum period of storage is 90 days</a:t>
            </a:r>
            <a:r>
              <a:rPr lang="en-US" dirty="0" smtClean="0"/>
              <a:t>.</a:t>
            </a:r>
            <a:endParaRPr lang="en-US" dirty="0"/>
          </a:p>
          <a:p>
            <a:pPr fontAlgn="base"/>
            <a:endParaRPr lang="en-US" dirty="0" smtClean="0"/>
          </a:p>
          <a:p>
            <a:pPr fontAlgn="base"/>
            <a:r>
              <a:rPr lang="en-US" dirty="0" smtClean="0"/>
              <a:t>There </a:t>
            </a:r>
            <a:r>
              <a:rPr lang="en-US" dirty="0"/>
              <a:t>is a </a:t>
            </a:r>
            <a:r>
              <a:rPr lang="en-US" dirty="0">
                <a:hlinkClick r:id="rId2"/>
              </a:rPr>
              <a:t>charge for data retrieval</a:t>
            </a:r>
            <a:r>
              <a:rPr lang="en-US" dirty="0"/>
              <a:t> of more than than 10 GB free tier per month. Access to data is limited depending on the chosen retrieval options (expedite retrieval - 1-5 minutes, standard - 3-5 hours, bulk - 5-12 hours) The service is optimized for the data, for which the access is rarely required, with admissible retrieval time of several hours.</a:t>
            </a:r>
          </a:p>
          <a:p>
            <a:pPr fontAlgn="base"/>
            <a:endParaRPr lang="en-US" dirty="0" smtClean="0"/>
          </a:p>
          <a:p>
            <a:pPr fontAlgn="base"/>
            <a:r>
              <a:rPr lang="en-US" dirty="0" smtClean="0"/>
              <a:t>Typical </a:t>
            </a:r>
            <a:r>
              <a:rPr lang="en-US" dirty="0"/>
              <a:t>example of use is storage of data archives</a:t>
            </a:r>
            <a:r>
              <a:rPr lang="en-US" dirty="0" smtClean="0"/>
              <a:t>:</a:t>
            </a:r>
          </a:p>
          <a:p>
            <a:pPr fontAlgn="base"/>
            <a:endParaRPr lang="en-US" dirty="0"/>
          </a:p>
          <a:p>
            <a:pPr marL="285750" indent="-285750" fontAlgn="base">
              <a:buFont typeface="Arial" charset="0"/>
              <a:buChar char="•"/>
            </a:pPr>
            <a:r>
              <a:rPr lang="en-US" dirty="0"/>
              <a:t>Media resources archives (news bulletins)</a:t>
            </a:r>
          </a:p>
          <a:p>
            <a:pPr marL="285750" indent="-285750" fontAlgn="base">
              <a:buFont typeface="Arial" charset="0"/>
              <a:buChar char="•"/>
            </a:pPr>
            <a:r>
              <a:rPr lang="en-US" dirty="0"/>
              <a:t>Archives of organizations working in health area (patients information)</a:t>
            </a:r>
          </a:p>
          <a:p>
            <a:pPr marL="285750" indent="-285750" fontAlgn="base">
              <a:buFont typeface="Arial" charset="0"/>
              <a:buChar char="•"/>
            </a:pPr>
            <a:r>
              <a:rPr lang="en-US" dirty="0"/>
              <a:t>Data obtained during scientific researches</a:t>
            </a:r>
          </a:p>
          <a:p>
            <a:pPr marL="285750" indent="-285750" fontAlgn="base">
              <a:buFont typeface="Arial" charset="0"/>
              <a:buChar char="•"/>
            </a:pPr>
            <a:r>
              <a:rPr lang="en-US" dirty="0"/>
              <a:t>Backup copies of databases with long storage</a:t>
            </a:r>
          </a:p>
          <a:p>
            <a:pPr marL="285750" indent="-285750" fontAlgn="base">
              <a:buFont typeface="Arial" charset="0"/>
              <a:buChar char="•"/>
            </a:pPr>
            <a:r>
              <a:rPr lang="en-US" dirty="0"/>
              <a:t>Replacement of analog </a:t>
            </a:r>
            <a:r>
              <a:rPr lang="en-US" dirty="0" smtClean="0"/>
              <a:t>media</a:t>
            </a:r>
            <a:endParaRPr lang="en-US" dirty="0"/>
          </a:p>
          <a:p>
            <a:pPr fontAlgn="base"/>
            <a:endParaRPr lang="en-US" dirty="0" smtClean="0"/>
          </a:p>
          <a:p>
            <a:pPr fontAlgn="base"/>
            <a:r>
              <a:rPr lang="en-US" dirty="0" smtClean="0"/>
              <a:t>You </a:t>
            </a:r>
            <a:r>
              <a:rPr lang="en-US" dirty="0"/>
              <a:t>can save objects directly in Glacier or set a Lifecycle Policy on your S3 bucket to automatically archive data.</a:t>
            </a:r>
          </a:p>
        </p:txBody>
      </p:sp>
    </p:spTree>
    <p:extLst>
      <p:ext uri="{BB962C8B-B14F-4D97-AF65-F5344CB8AC3E}">
        <p14:creationId xmlns:p14="http://schemas.microsoft.com/office/powerpoint/2010/main" val="105748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4291" y="188479"/>
            <a:ext cx="10515600" cy="1325563"/>
          </a:xfrm>
        </p:spPr>
        <p:txBody>
          <a:bodyPr/>
          <a:lstStyle/>
          <a:p>
            <a:r>
              <a:rPr lang="en-US" dirty="0" smtClean="0"/>
              <a:t>AWS S3 </a:t>
            </a:r>
            <a:r>
              <a:rPr lang="mr-IN" dirty="0" smtClean="0"/>
              <a:t>–</a:t>
            </a:r>
            <a:r>
              <a:rPr lang="en-US" dirty="0" smtClean="0"/>
              <a:t> </a:t>
            </a:r>
            <a:r>
              <a:rPr lang="en-US" dirty="0" smtClean="0"/>
              <a:t>Characteristics Table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1283276418"/>
              </p:ext>
            </p:extLst>
          </p:nvPr>
        </p:nvGraphicFramePr>
        <p:xfrm>
          <a:off x="734291" y="1327006"/>
          <a:ext cx="10009910" cy="4952854"/>
        </p:xfrm>
        <a:graphic>
          <a:graphicData uri="http://schemas.openxmlformats.org/drawingml/2006/table">
            <a:tbl>
              <a:tblPr firstRow="1" bandRow="1">
                <a:tableStyleId>{5C22544A-7EE6-4342-B048-85BDC9FD1C3A}</a:tableStyleId>
              </a:tblPr>
              <a:tblGrid>
                <a:gridCol w="2001982"/>
                <a:gridCol w="2001982"/>
                <a:gridCol w="2001982"/>
                <a:gridCol w="2001982"/>
                <a:gridCol w="2001982"/>
              </a:tblGrid>
              <a:tr h="421246">
                <a:tc>
                  <a:txBody>
                    <a:bodyPr/>
                    <a:lstStyle/>
                    <a:p>
                      <a:r>
                        <a:rPr lang="en-US" dirty="0" smtClean="0"/>
                        <a:t>Characteristics </a:t>
                      </a:r>
                      <a:endParaRPr lang="en-US" dirty="0"/>
                    </a:p>
                  </a:txBody>
                  <a:tcPr/>
                </a:tc>
                <a:tc>
                  <a:txBody>
                    <a:bodyPr/>
                    <a:lstStyle/>
                    <a:p>
                      <a:r>
                        <a:rPr lang="en-US" dirty="0" smtClean="0"/>
                        <a:t>S3 Standard</a:t>
                      </a:r>
                      <a:endParaRPr lang="en-US" dirty="0"/>
                    </a:p>
                  </a:txBody>
                  <a:tcPr/>
                </a:tc>
                <a:tc>
                  <a:txBody>
                    <a:bodyPr/>
                    <a:lstStyle/>
                    <a:p>
                      <a:r>
                        <a:rPr lang="en-US" dirty="0" smtClean="0"/>
                        <a:t>S3 RRS</a:t>
                      </a:r>
                      <a:endParaRPr lang="en-US" dirty="0"/>
                    </a:p>
                  </a:txBody>
                  <a:tcPr/>
                </a:tc>
                <a:tc>
                  <a:txBody>
                    <a:bodyPr/>
                    <a:lstStyle/>
                    <a:p>
                      <a:r>
                        <a:rPr lang="en-US" dirty="0" smtClean="0"/>
                        <a:t>S3 Standard IA</a:t>
                      </a:r>
                      <a:endParaRPr lang="en-US" dirty="0"/>
                    </a:p>
                  </a:txBody>
                  <a:tcPr/>
                </a:tc>
                <a:tc>
                  <a:txBody>
                    <a:bodyPr/>
                    <a:lstStyle/>
                    <a:p>
                      <a:r>
                        <a:rPr lang="en-US" dirty="0" smtClean="0"/>
                        <a:t>Glacier</a:t>
                      </a:r>
                      <a:endParaRPr lang="en-US" dirty="0"/>
                    </a:p>
                  </a:txBody>
                  <a:tcPr/>
                </a:tc>
              </a:tr>
              <a:tr h="727082">
                <a:tc>
                  <a:txBody>
                    <a:bodyPr/>
                    <a:lstStyle/>
                    <a:p>
                      <a:r>
                        <a:rPr lang="en-US" dirty="0" smtClean="0"/>
                        <a:t>Redundancy</a:t>
                      </a:r>
                      <a:endParaRPr lang="en-US" dirty="0"/>
                    </a:p>
                  </a:txBody>
                  <a:tcPr/>
                </a:tc>
                <a:tc>
                  <a:txBody>
                    <a:bodyPr/>
                    <a:lstStyle/>
                    <a:p>
                      <a:r>
                        <a:rPr lang="en-US" dirty="0" smtClean="0"/>
                        <a:t>99.999999999%</a:t>
                      </a:r>
                      <a:endParaRPr lang="en-US" dirty="0"/>
                    </a:p>
                  </a:txBody>
                  <a:tcPr/>
                </a:tc>
                <a:tc>
                  <a:txBody>
                    <a:bodyPr/>
                    <a:lstStyle/>
                    <a:p>
                      <a:r>
                        <a:rPr lang="en-US" dirty="0" smtClean="0"/>
                        <a:t>99.99%</a:t>
                      </a:r>
                      <a:endParaRPr lang="en-US" dirty="0"/>
                    </a:p>
                  </a:txBody>
                  <a:tcPr/>
                </a:tc>
                <a:tc>
                  <a:txBody>
                    <a:bodyPr/>
                    <a:lstStyle/>
                    <a:p>
                      <a:r>
                        <a:rPr lang="en-US" dirty="0" smtClean="0"/>
                        <a:t>99.999999999%</a:t>
                      </a:r>
                      <a:endParaRPr lang="en-US" dirty="0"/>
                    </a:p>
                  </a:txBody>
                  <a:tcPr/>
                </a:tc>
                <a:tc>
                  <a:txBody>
                    <a:bodyPr/>
                    <a:lstStyle/>
                    <a:p>
                      <a:r>
                        <a:rPr lang="en-US" dirty="0" smtClean="0"/>
                        <a:t>99.999999999%</a:t>
                      </a:r>
                      <a:endParaRPr lang="en-US" dirty="0"/>
                    </a:p>
                  </a:txBody>
                  <a:tcPr/>
                </a:tc>
              </a:tr>
              <a:tr h="421246">
                <a:tc>
                  <a:txBody>
                    <a:bodyPr/>
                    <a:lstStyle/>
                    <a:p>
                      <a:r>
                        <a:rPr lang="en-US" dirty="0" smtClean="0"/>
                        <a:t>Availability</a:t>
                      </a:r>
                      <a:endParaRPr lang="en-US" dirty="0"/>
                    </a:p>
                  </a:txBody>
                  <a:tcPr/>
                </a:tc>
                <a:tc>
                  <a:txBody>
                    <a:bodyPr/>
                    <a:lstStyle/>
                    <a:p>
                      <a:r>
                        <a:rPr lang="en-US" dirty="0" smtClean="0"/>
                        <a:t>99.99%</a:t>
                      </a:r>
                      <a:endParaRPr lang="en-US" dirty="0"/>
                    </a:p>
                  </a:txBody>
                  <a:tcPr/>
                </a:tc>
                <a:tc>
                  <a:txBody>
                    <a:bodyPr/>
                    <a:lstStyle/>
                    <a:p>
                      <a:r>
                        <a:rPr lang="en-US" dirty="0" smtClean="0"/>
                        <a:t>99.99%</a:t>
                      </a:r>
                      <a:endParaRPr lang="en-US" dirty="0"/>
                    </a:p>
                  </a:txBody>
                  <a:tcPr/>
                </a:tc>
                <a:tc>
                  <a:txBody>
                    <a:bodyPr/>
                    <a:lstStyle/>
                    <a:p>
                      <a:r>
                        <a:rPr lang="en-US" dirty="0" smtClean="0"/>
                        <a:t>99.99%</a:t>
                      </a:r>
                      <a:endParaRPr lang="en-US" dirty="0"/>
                    </a:p>
                  </a:txBody>
                  <a:tcPr/>
                </a:tc>
                <a:tc>
                  <a:txBody>
                    <a:bodyPr/>
                    <a:lstStyle/>
                    <a:p>
                      <a:r>
                        <a:rPr lang="en-US" dirty="0" smtClean="0"/>
                        <a:t>N/A</a:t>
                      </a:r>
                      <a:endParaRPr lang="en-US" dirty="0"/>
                    </a:p>
                  </a:txBody>
                  <a:tcPr/>
                </a:tc>
              </a:tr>
              <a:tr h="421246">
                <a:tc>
                  <a:txBody>
                    <a:bodyPr/>
                    <a:lstStyle/>
                    <a:p>
                      <a:r>
                        <a:rPr lang="en-US" dirty="0" smtClean="0"/>
                        <a:t>Minimum</a:t>
                      </a:r>
                      <a:r>
                        <a:rPr lang="en-US" baseline="0" dirty="0" smtClean="0"/>
                        <a:t> Period of storage</a:t>
                      </a:r>
                      <a:endParaRPr lang="en-US" dirty="0"/>
                    </a:p>
                  </a:txBody>
                  <a:tcPr/>
                </a:tc>
                <a:tc>
                  <a:txBody>
                    <a:bodyPr/>
                    <a:lstStyle/>
                    <a:p>
                      <a:r>
                        <a:rPr lang="en-US" dirty="0" smtClean="0"/>
                        <a:t>Unlimited</a:t>
                      </a:r>
                      <a:endParaRPr lang="en-US" dirty="0"/>
                    </a:p>
                  </a:txBody>
                  <a:tcPr/>
                </a:tc>
                <a:tc>
                  <a:txBody>
                    <a:bodyPr/>
                    <a:lstStyle/>
                    <a:p>
                      <a:r>
                        <a:rPr lang="en-US" dirty="0" smtClean="0"/>
                        <a:t>Unlimited </a:t>
                      </a:r>
                      <a:endParaRPr lang="en-US" dirty="0"/>
                    </a:p>
                  </a:txBody>
                  <a:tcPr/>
                </a:tc>
                <a:tc>
                  <a:txBody>
                    <a:bodyPr/>
                    <a:lstStyle/>
                    <a:p>
                      <a:r>
                        <a:rPr lang="en-US" dirty="0" smtClean="0"/>
                        <a:t>30 days</a:t>
                      </a:r>
                      <a:endParaRPr lang="en-US" dirty="0"/>
                    </a:p>
                  </a:txBody>
                  <a:tcPr/>
                </a:tc>
                <a:tc>
                  <a:txBody>
                    <a:bodyPr/>
                    <a:lstStyle/>
                    <a:p>
                      <a:r>
                        <a:rPr lang="en-US" dirty="0" smtClean="0"/>
                        <a:t>90 days</a:t>
                      </a:r>
                      <a:endParaRPr lang="en-US" dirty="0"/>
                    </a:p>
                  </a:txBody>
                  <a:tcPr/>
                </a:tc>
              </a:tr>
              <a:tr h="421246">
                <a:tc>
                  <a:txBody>
                    <a:bodyPr/>
                    <a:lstStyle/>
                    <a:p>
                      <a:r>
                        <a:rPr lang="en-US" dirty="0" smtClean="0"/>
                        <a:t>Minimum Size of Object</a:t>
                      </a:r>
                      <a:endParaRPr lang="en-US" dirty="0"/>
                    </a:p>
                  </a:txBody>
                  <a:tcPr/>
                </a:tc>
                <a:tc>
                  <a:txBody>
                    <a:bodyPr/>
                    <a:lstStyle/>
                    <a:p>
                      <a:r>
                        <a:rPr lang="en-US" dirty="0" smtClean="0"/>
                        <a:t>Unlimited</a:t>
                      </a:r>
                      <a:endParaRPr lang="en-US" dirty="0"/>
                    </a:p>
                  </a:txBody>
                  <a:tcPr/>
                </a:tc>
                <a:tc>
                  <a:txBody>
                    <a:bodyPr/>
                    <a:lstStyle/>
                    <a:p>
                      <a:r>
                        <a:rPr lang="en-US" dirty="0" smtClean="0"/>
                        <a:t>Unlimited </a:t>
                      </a:r>
                      <a:endParaRPr lang="en-US" dirty="0"/>
                    </a:p>
                  </a:txBody>
                  <a:tcPr/>
                </a:tc>
                <a:tc>
                  <a:txBody>
                    <a:bodyPr/>
                    <a:lstStyle/>
                    <a:p>
                      <a:r>
                        <a:rPr lang="en-US" dirty="0" smtClean="0"/>
                        <a:t>128Kb</a:t>
                      </a:r>
                      <a:endParaRPr lang="en-US" dirty="0"/>
                    </a:p>
                  </a:txBody>
                  <a:tcPr/>
                </a:tc>
                <a:tc>
                  <a:txBody>
                    <a:bodyPr/>
                    <a:lstStyle/>
                    <a:p>
                      <a:r>
                        <a:rPr lang="en-US" dirty="0" smtClean="0"/>
                        <a:t>Unlimited</a:t>
                      </a:r>
                      <a:endParaRPr lang="en-US" dirty="0"/>
                    </a:p>
                  </a:txBody>
                  <a:tcPr/>
                </a:tc>
              </a:tr>
              <a:tr h="421246">
                <a:tc>
                  <a:txBody>
                    <a:bodyPr/>
                    <a:lstStyle/>
                    <a:p>
                      <a:r>
                        <a:rPr lang="en-US" dirty="0" smtClean="0"/>
                        <a:t>Access to object</a:t>
                      </a:r>
                      <a:endParaRPr lang="en-US" dirty="0"/>
                    </a:p>
                  </a:txBody>
                  <a:tcPr/>
                </a:tc>
                <a:tc>
                  <a:txBody>
                    <a:bodyPr/>
                    <a:lstStyle/>
                    <a:p>
                      <a:r>
                        <a:rPr lang="en-US" dirty="0" smtClean="0"/>
                        <a:t>Milliseconds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Milliseconds</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Milliseconds</a:t>
                      </a:r>
                    </a:p>
                    <a:p>
                      <a:endParaRPr lang="en-US" dirty="0"/>
                    </a:p>
                  </a:txBody>
                  <a:tcPr/>
                </a:tc>
                <a:tc>
                  <a:txBody>
                    <a:bodyPr/>
                    <a:lstStyle/>
                    <a:p>
                      <a:r>
                        <a:rPr lang="en-US" dirty="0" smtClean="0"/>
                        <a:t>1Min</a:t>
                      </a:r>
                      <a:r>
                        <a:rPr lang="en-US" baseline="0" dirty="0" smtClean="0"/>
                        <a:t> to 12 </a:t>
                      </a:r>
                      <a:r>
                        <a:rPr lang="en-US" baseline="0" dirty="0" err="1" smtClean="0"/>
                        <a:t>Hrs</a:t>
                      </a:r>
                      <a:r>
                        <a:rPr lang="en-US" baseline="0" dirty="0" smtClean="0"/>
                        <a:t> (Depends on the Retrieval Options)</a:t>
                      </a:r>
                      <a:endParaRPr lang="en-US" dirty="0"/>
                    </a:p>
                  </a:txBody>
                  <a:tcPr/>
                </a:tc>
              </a:tr>
              <a:tr h="421246">
                <a:tc>
                  <a:txBody>
                    <a:bodyPr/>
                    <a:lstStyle/>
                    <a:p>
                      <a:r>
                        <a:rPr lang="en-US" dirty="0" smtClean="0"/>
                        <a:t>Charge for Data Retrieval</a:t>
                      </a:r>
                      <a:endParaRPr lang="en-US" dirty="0"/>
                    </a:p>
                  </a:txBody>
                  <a:tcPr/>
                </a:tc>
                <a:tc>
                  <a:txBody>
                    <a:bodyPr/>
                    <a:lstStyle/>
                    <a:p>
                      <a:r>
                        <a:rPr lang="en-US" dirty="0" smtClean="0"/>
                        <a:t>None</a:t>
                      </a:r>
                      <a:endParaRPr lang="en-US" dirty="0"/>
                    </a:p>
                  </a:txBody>
                  <a:tcPr/>
                </a:tc>
                <a:tc>
                  <a:txBody>
                    <a:bodyPr/>
                    <a:lstStyle/>
                    <a:p>
                      <a:r>
                        <a:rPr lang="en-US" dirty="0" smtClean="0"/>
                        <a:t>None</a:t>
                      </a:r>
                      <a:endParaRPr lang="en-US" dirty="0"/>
                    </a:p>
                  </a:txBody>
                  <a:tcPr/>
                </a:tc>
                <a:tc>
                  <a:txBody>
                    <a:bodyPr/>
                    <a:lstStyle/>
                    <a:p>
                      <a:r>
                        <a:rPr lang="en-US" dirty="0" smtClean="0"/>
                        <a:t>Per GB of the Data</a:t>
                      </a:r>
                      <a:r>
                        <a:rPr lang="en-US" baseline="0" dirty="0" smtClean="0"/>
                        <a:t> Received </a:t>
                      </a:r>
                      <a:endParaRPr lang="en-US" dirty="0"/>
                    </a:p>
                  </a:txBody>
                  <a:tcPr/>
                </a:tc>
                <a:tc>
                  <a:txBody>
                    <a:bodyPr/>
                    <a:lstStyle/>
                    <a:p>
                      <a:r>
                        <a:rPr lang="en-US" sz="1800" b="0" i="0" kern="1200" dirty="0" smtClean="0">
                          <a:solidFill>
                            <a:schemeClr val="dk1"/>
                          </a:solidFill>
                          <a:effectLst/>
                          <a:latin typeface="+mn-lt"/>
                          <a:ea typeface="+mn-ea"/>
                          <a:cs typeface="+mn-cs"/>
                        </a:rPr>
                        <a:t>10 GB per month free, then per GB of the data retrieved</a:t>
                      </a:r>
                      <a:endParaRPr lang="en-US" dirty="0"/>
                    </a:p>
                  </a:txBody>
                  <a:tcPr/>
                </a:tc>
              </a:tr>
            </a:tbl>
          </a:graphicData>
        </a:graphic>
      </p:graphicFrame>
    </p:spTree>
    <p:extLst>
      <p:ext uri="{BB962C8B-B14F-4D97-AF65-F5344CB8AC3E}">
        <p14:creationId xmlns:p14="http://schemas.microsoft.com/office/powerpoint/2010/main" val="10067108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133" y="0"/>
            <a:ext cx="10515600" cy="1325563"/>
          </a:xfrm>
        </p:spPr>
        <p:txBody>
          <a:bodyPr/>
          <a:lstStyle/>
          <a:p>
            <a:r>
              <a:rPr lang="en-US" dirty="0" smtClean="0"/>
              <a:t>AWS S3 </a:t>
            </a:r>
            <a:r>
              <a:rPr lang="mr-IN" dirty="0" smtClean="0"/>
              <a:t>–</a:t>
            </a:r>
            <a:r>
              <a:rPr lang="en-US" dirty="0" smtClean="0"/>
              <a:t> </a:t>
            </a:r>
            <a:r>
              <a:rPr lang="en-US" dirty="0" smtClean="0"/>
              <a:t>Life Cycle Policies</a:t>
            </a:r>
            <a:endParaRPr lang="en-US" dirty="0"/>
          </a:p>
        </p:txBody>
      </p:sp>
      <p:pic>
        <p:nvPicPr>
          <p:cNvPr id="3" name="Picture 2"/>
          <p:cNvPicPr>
            <a:picLocks noChangeAspect="1"/>
          </p:cNvPicPr>
          <p:nvPr/>
        </p:nvPicPr>
        <p:blipFill>
          <a:blip r:embed="rId2"/>
          <a:stretch>
            <a:fillRect/>
          </a:stretch>
        </p:blipFill>
        <p:spPr>
          <a:xfrm>
            <a:off x="2251306" y="1062537"/>
            <a:ext cx="6126144" cy="2508948"/>
          </a:xfrm>
          <a:prstGeom prst="rect">
            <a:avLst/>
          </a:prstGeom>
        </p:spPr>
      </p:pic>
      <p:sp>
        <p:nvSpPr>
          <p:cNvPr id="5" name="Rectangle 4"/>
          <p:cNvSpPr/>
          <p:nvPr/>
        </p:nvSpPr>
        <p:spPr>
          <a:xfrm>
            <a:off x="854432" y="3672363"/>
            <a:ext cx="9245531" cy="3016210"/>
          </a:xfrm>
          <a:prstGeom prst="rect">
            <a:avLst/>
          </a:prstGeom>
        </p:spPr>
        <p:txBody>
          <a:bodyPr wrap="square">
            <a:spAutoFit/>
          </a:bodyPr>
          <a:lstStyle/>
          <a:p>
            <a:pPr marL="285750" indent="-285750" fontAlgn="base">
              <a:spcBef>
                <a:spcPts val="1200"/>
              </a:spcBef>
              <a:buFont typeface="Arial" charset="0"/>
              <a:buChar char="•"/>
            </a:pPr>
            <a:r>
              <a:rPr lang="en-US" sz="2000" dirty="0">
                <a:solidFill>
                  <a:srgbClr val="404040"/>
                </a:solidFill>
              </a:rPr>
              <a:t>All Amazon S3 classes are supported by life cycle policy. </a:t>
            </a:r>
            <a:endParaRPr lang="en-US" sz="2000" dirty="0" smtClean="0">
              <a:solidFill>
                <a:srgbClr val="404040"/>
              </a:solidFill>
            </a:endParaRPr>
          </a:p>
          <a:p>
            <a:pPr marL="285750" indent="-285750" fontAlgn="base">
              <a:spcBef>
                <a:spcPts val="1200"/>
              </a:spcBef>
              <a:buFont typeface="Arial" charset="0"/>
              <a:buChar char="•"/>
            </a:pPr>
            <a:r>
              <a:rPr lang="en-US" sz="2000" dirty="0" smtClean="0">
                <a:solidFill>
                  <a:srgbClr val="404040"/>
                </a:solidFill>
              </a:rPr>
              <a:t>It </a:t>
            </a:r>
            <a:r>
              <a:rPr lang="en-US" sz="2000" dirty="0">
                <a:solidFill>
                  <a:srgbClr val="404040"/>
                </a:solidFill>
              </a:rPr>
              <a:t>means that you can optimize the storage costs for the objects by setting the rules of their automatic transference to cheaper storage. </a:t>
            </a:r>
            <a:endParaRPr lang="en-US" sz="2000" dirty="0" smtClean="0">
              <a:solidFill>
                <a:srgbClr val="404040"/>
              </a:solidFill>
            </a:endParaRPr>
          </a:p>
          <a:p>
            <a:pPr marL="285750" indent="-285750" fontAlgn="base">
              <a:spcBef>
                <a:spcPts val="1200"/>
              </a:spcBef>
              <a:buFont typeface="Arial" charset="0"/>
              <a:buChar char="•"/>
            </a:pPr>
            <a:r>
              <a:rPr lang="en-US" sz="2000" dirty="0" smtClean="0">
                <a:solidFill>
                  <a:srgbClr val="404040"/>
                </a:solidFill>
              </a:rPr>
              <a:t>It </a:t>
            </a:r>
            <a:r>
              <a:rPr lang="en-US" sz="2000" dirty="0">
                <a:solidFill>
                  <a:srgbClr val="404040"/>
                </a:solidFill>
              </a:rPr>
              <a:t>is also possible to set up the life cycle termination policy so that the files were automatically removed after a certain period.</a:t>
            </a:r>
          </a:p>
          <a:p>
            <a:pPr marL="285750" indent="-285750" fontAlgn="base">
              <a:spcBef>
                <a:spcPts val="1200"/>
              </a:spcBef>
              <a:buFont typeface="Arial" charset="0"/>
              <a:buChar char="•"/>
            </a:pPr>
            <a:r>
              <a:rPr lang="en-US" sz="2000" dirty="0">
                <a:solidFill>
                  <a:srgbClr val="404040"/>
                </a:solidFill>
              </a:rPr>
              <a:t>For example, you can save a data in Amazon S3 Standard, in a certain time transfer them to Standard IA storage, and then- to Glacier. Sometime later they can be removed or placed to archive storage.</a:t>
            </a:r>
            <a:endParaRPr lang="en-US" sz="2000" b="0" i="0" dirty="0">
              <a:solidFill>
                <a:srgbClr val="404040"/>
              </a:solidFill>
              <a:effectLst/>
            </a:endParaRPr>
          </a:p>
        </p:txBody>
      </p:sp>
    </p:spTree>
    <p:extLst>
      <p:ext uri="{BB962C8B-B14F-4D97-AF65-F5344CB8AC3E}">
        <p14:creationId xmlns:p14="http://schemas.microsoft.com/office/powerpoint/2010/main" val="1655255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Table of Contents</a:t>
            </a:r>
            <a:endParaRPr lang="en-US" dirty="0"/>
          </a:p>
        </p:txBody>
      </p:sp>
      <p:sp>
        <p:nvSpPr>
          <p:cNvPr id="9" name="TextBox 8"/>
          <p:cNvSpPr txBox="1"/>
          <p:nvPr/>
        </p:nvSpPr>
        <p:spPr>
          <a:xfrm>
            <a:off x="838200" y="1789611"/>
            <a:ext cx="9141823" cy="2000548"/>
          </a:xfrm>
          <a:prstGeom prst="rect">
            <a:avLst/>
          </a:prstGeom>
          <a:noFill/>
        </p:spPr>
        <p:txBody>
          <a:bodyPr wrap="square" rtlCol="0">
            <a:spAutoFit/>
          </a:bodyPr>
          <a:lstStyle/>
          <a:p>
            <a:pPr marL="285750" indent="-285750">
              <a:spcBef>
                <a:spcPts val="2400"/>
              </a:spcBef>
              <a:buFont typeface="Arial" panose="020B0604020202020204" pitchFamily="34" charset="0"/>
              <a:buChar char="•"/>
            </a:pPr>
            <a:r>
              <a:rPr lang="en-US" sz="2800" dirty="0" smtClean="0"/>
              <a:t>AWS Fundamentals </a:t>
            </a:r>
          </a:p>
          <a:p>
            <a:pPr marL="285750" indent="-285750">
              <a:spcBef>
                <a:spcPts val="2400"/>
              </a:spcBef>
              <a:buFont typeface="Arial" panose="020B0604020202020204" pitchFamily="34" charset="0"/>
              <a:buChar char="•"/>
            </a:pPr>
            <a:r>
              <a:rPr lang="en-US" sz="2800" dirty="0" smtClean="0"/>
              <a:t>Simple Storage Service – S3</a:t>
            </a:r>
          </a:p>
          <a:p>
            <a:pPr marL="285750" indent="-285750">
              <a:spcBef>
                <a:spcPts val="2400"/>
              </a:spcBef>
              <a:buFont typeface="Arial" panose="020B0604020202020204" pitchFamily="34" charset="0"/>
              <a:buChar char="•"/>
            </a:pPr>
            <a:r>
              <a:rPr lang="en-US" sz="2800" dirty="0" smtClean="0"/>
              <a:t>AWS S3 LAB</a:t>
            </a:r>
          </a:p>
        </p:txBody>
      </p:sp>
    </p:spTree>
    <p:extLst>
      <p:ext uri="{BB962C8B-B14F-4D97-AF65-F5344CB8AC3E}">
        <p14:creationId xmlns:p14="http://schemas.microsoft.com/office/powerpoint/2010/main" val="31724627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smtClean="0"/>
              <a:t>AWS S3 - Security</a:t>
            </a:r>
            <a:endParaRPr lang="en-US" dirty="0"/>
          </a:p>
        </p:txBody>
      </p:sp>
      <p:sp>
        <p:nvSpPr>
          <p:cNvPr id="3" name="TextBox 2"/>
          <p:cNvSpPr txBox="1"/>
          <p:nvPr/>
        </p:nvSpPr>
        <p:spPr>
          <a:xfrm>
            <a:off x="534572" y="1437470"/>
            <a:ext cx="10819228" cy="5355312"/>
          </a:xfrm>
          <a:prstGeom prst="rect">
            <a:avLst/>
          </a:prstGeom>
        </p:spPr>
        <p:txBody>
          <a:bodyPr wrap="square">
            <a:spAutoFit/>
          </a:bodyPr>
          <a:lstStyle>
            <a:defPPr>
              <a:defRPr lang="en-US"/>
            </a:defPPr>
            <a:lvl1pPr marL="342900" indent="-342900">
              <a:buFont typeface="Arial" charset="0"/>
              <a:buChar char="•"/>
              <a:defRPr sz="2400">
                <a:solidFill>
                  <a:srgbClr val="333333"/>
                </a:solidFill>
              </a:defRPr>
            </a:lvl1pPr>
          </a:lstStyle>
          <a:p>
            <a:pPr>
              <a:spcBef>
                <a:spcPts val="1200"/>
              </a:spcBef>
            </a:pPr>
            <a:r>
              <a:rPr lang="en-US" dirty="0"/>
              <a:t>Amazon S3 supports user authentication to control access to data. You can use access control mechanisms such as bucket policies and Access Control Lists (ACLs) to selectively grant permissions to users and groups of users</a:t>
            </a:r>
            <a:r>
              <a:rPr lang="en-US" dirty="0" smtClean="0"/>
              <a:t>.</a:t>
            </a:r>
          </a:p>
          <a:p>
            <a:pPr>
              <a:spcBef>
                <a:spcPts val="1200"/>
              </a:spcBef>
            </a:pPr>
            <a:r>
              <a:rPr lang="en-US" dirty="0" smtClean="0"/>
              <a:t> </a:t>
            </a:r>
            <a:r>
              <a:rPr lang="en-US" dirty="0"/>
              <a:t>You can securely upload/download your data to Amazon S3 via SSL endpoints using the HTTPS protocol. </a:t>
            </a:r>
            <a:endParaRPr lang="en-US" dirty="0" smtClean="0"/>
          </a:p>
          <a:p>
            <a:pPr>
              <a:spcBef>
                <a:spcPts val="1200"/>
              </a:spcBef>
            </a:pPr>
            <a:r>
              <a:rPr lang="en-US" dirty="0" smtClean="0"/>
              <a:t>If </a:t>
            </a:r>
            <a:r>
              <a:rPr lang="en-US" dirty="0"/>
              <a:t>you need extra security you can use the Server Side Encryption (SSE) option or the Server Side Encryption with Customer-Provide Keys (SSE-C) option to encrypt data stored-at-rest. </a:t>
            </a:r>
            <a:endParaRPr lang="en-US" dirty="0" smtClean="0"/>
          </a:p>
          <a:p>
            <a:pPr>
              <a:spcBef>
                <a:spcPts val="1200"/>
              </a:spcBef>
            </a:pPr>
            <a:r>
              <a:rPr lang="en-US" dirty="0" smtClean="0"/>
              <a:t>Amazon </a:t>
            </a:r>
            <a:r>
              <a:rPr lang="en-US" dirty="0"/>
              <a:t>S3 provides the encryption technology for both SSE and SSE-C. Alternatively you can use your own encryption libraries to encrypt data before storing it in Amazon S3</a:t>
            </a:r>
            <a:r>
              <a:rPr lang="en-US" dirty="0" smtClean="0"/>
              <a:t>.</a:t>
            </a:r>
            <a:r>
              <a:rPr lang="en-US" dirty="0"/>
              <a:t/>
            </a:r>
            <a:br>
              <a:rPr lang="en-US" dirty="0"/>
            </a:br>
            <a:endParaRPr lang="en-US" dirty="0"/>
          </a:p>
          <a:p>
            <a:endParaRPr lang="en-US" dirty="0"/>
          </a:p>
        </p:txBody>
      </p:sp>
    </p:spTree>
    <p:extLst>
      <p:ext uri="{BB962C8B-B14F-4D97-AF65-F5344CB8AC3E}">
        <p14:creationId xmlns:p14="http://schemas.microsoft.com/office/powerpoint/2010/main" val="453826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6612"/>
            <a:ext cx="10515600" cy="1325563"/>
          </a:xfrm>
        </p:spPr>
        <p:txBody>
          <a:bodyPr/>
          <a:lstStyle/>
          <a:p>
            <a:r>
              <a:rPr lang="en-US" dirty="0" smtClean="0"/>
              <a:t>AWS S3 </a:t>
            </a:r>
            <a:r>
              <a:rPr lang="mr-IN" dirty="0" smtClean="0"/>
              <a:t>–</a:t>
            </a:r>
            <a:r>
              <a:rPr lang="en-US" dirty="0" smtClean="0"/>
              <a:t> Security Encryption for Data at Rest</a:t>
            </a:r>
            <a:endParaRPr lang="en-US" dirty="0"/>
          </a:p>
        </p:txBody>
      </p:sp>
      <p:sp>
        <p:nvSpPr>
          <p:cNvPr id="3" name="TextBox 2"/>
          <p:cNvSpPr txBox="1"/>
          <p:nvPr/>
        </p:nvSpPr>
        <p:spPr>
          <a:xfrm>
            <a:off x="534572" y="1029507"/>
            <a:ext cx="10819228" cy="4893647"/>
          </a:xfrm>
          <a:prstGeom prst="rect">
            <a:avLst/>
          </a:prstGeom>
        </p:spPr>
        <p:txBody>
          <a:bodyPr wrap="square">
            <a:spAutoFit/>
          </a:bodyPr>
          <a:lstStyle>
            <a:defPPr>
              <a:defRPr lang="en-US"/>
            </a:defPPr>
            <a:lvl1pPr marL="342900" indent="-342900">
              <a:buFont typeface="Arial" charset="0"/>
              <a:buChar char="•"/>
              <a:defRPr sz="2400">
                <a:solidFill>
                  <a:srgbClr val="333333"/>
                </a:solidFill>
              </a:defRPr>
            </a:lvl1pPr>
          </a:lstStyle>
          <a:p>
            <a:r>
              <a:rPr lang="en-US" dirty="0"/>
              <a:t>E</a:t>
            </a:r>
            <a:r>
              <a:rPr lang="en-US" dirty="0" smtClean="0"/>
              <a:t>ncrypt </a:t>
            </a:r>
            <a:r>
              <a:rPr lang="en-US" dirty="0"/>
              <a:t>data using SSE-S3, SSE-C, SSE-KMS, or a client library such as the </a:t>
            </a:r>
            <a:r>
              <a:rPr lang="en-US" dirty="0">
                <a:hlinkClick r:id="rId2"/>
              </a:rPr>
              <a:t>Amazon S3 Encryption Client</a:t>
            </a:r>
            <a:r>
              <a:rPr lang="en-US" dirty="0"/>
              <a:t>.</a:t>
            </a:r>
            <a:r>
              <a:rPr lang="en-US" dirty="0" smtClean="0"/>
              <a:t> </a:t>
            </a:r>
          </a:p>
          <a:p>
            <a:pPr marL="800100" lvl="1" indent="-342900">
              <a:spcBef>
                <a:spcPts val="1200"/>
              </a:spcBef>
              <a:buFont typeface="Arial" charset="0"/>
              <a:buChar char="•"/>
            </a:pPr>
            <a:r>
              <a:rPr lang="en-US" sz="2000" dirty="0"/>
              <a:t>SSE-S3 provides an integrated solution where Amazon handles key management and key protection using multiple layers of security. You should choose SSE-S3 if you prefer to have Amazon manage your keys</a:t>
            </a:r>
            <a:r>
              <a:rPr lang="en-US" sz="2000" dirty="0" smtClean="0"/>
              <a:t>.</a:t>
            </a:r>
          </a:p>
          <a:p>
            <a:pPr marL="800100" lvl="1" indent="-342900">
              <a:spcBef>
                <a:spcPts val="1200"/>
              </a:spcBef>
              <a:buFont typeface="Arial" charset="0"/>
              <a:buChar char="•"/>
            </a:pPr>
            <a:r>
              <a:rPr lang="en-US" sz="2000" dirty="0"/>
              <a:t>SSE-C enables you to leverage Amazon S3 to perform the encryption and decryption of your objects while retaining control of the keys used to encrypt </a:t>
            </a:r>
            <a:r>
              <a:rPr lang="en-US" sz="2000" dirty="0" smtClean="0"/>
              <a:t>objects</a:t>
            </a:r>
          </a:p>
          <a:p>
            <a:pPr marL="800100" lvl="1" indent="-342900">
              <a:spcBef>
                <a:spcPts val="1200"/>
              </a:spcBef>
              <a:buFont typeface="Arial" charset="0"/>
              <a:buChar char="•"/>
            </a:pPr>
            <a:r>
              <a:rPr lang="en-US" sz="2000" dirty="0"/>
              <a:t>SSE-KMS enables you to use </a:t>
            </a:r>
            <a:r>
              <a:rPr lang="en-US" sz="2000" dirty="0">
                <a:hlinkClick r:id="rId3"/>
              </a:rPr>
              <a:t>AWS Key Management Service</a:t>
            </a:r>
            <a:r>
              <a:rPr lang="en-US" sz="2000" dirty="0"/>
              <a:t> (AWS KMS) to manage your encryption </a:t>
            </a:r>
            <a:r>
              <a:rPr lang="en-US" sz="2000" dirty="0" smtClean="0"/>
              <a:t>keys.</a:t>
            </a:r>
          </a:p>
          <a:p>
            <a:pPr marL="800100" lvl="1" indent="-342900">
              <a:spcBef>
                <a:spcPts val="1200"/>
              </a:spcBef>
              <a:buFont typeface="Arial" charset="0"/>
              <a:buChar char="•"/>
            </a:pPr>
            <a:r>
              <a:rPr lang="en-US" sz="2000" dirty="0"/>
              <a:t>AWS KMS provides an audit trail so you can see who used your key to access which object and when, as well as view failed attempts to access data from users without permission to decrypt the data</a:t>
            </a:r>
            <a:r>
              <a:rPr lang="en-US" sz="2000" dirty="0" smtClean="0"/>
              <a:t>.</a:t>
            </a:r>
            <a:endParaRPr lang="en-US" dirty="0" smtClean="0"/>
          </a:p>
          <a:p>
            <a:endParaRPr lang="en-US" dirty="0"/>
          </a:p>
        </p:txBody>
      </p:sp>
      <p:sp>
        <p:nvSpPr>
          <p:cNvPr id="4" name="Rectangle 3">
            <a:hlinkClick r:id="rId4"/>
          </p:cNvPr>
          <p:cNvSpPr/>
          <p:nvPr/>
        </p:nvSpPr>
        <p:spPr>
          <a:xfrm>
            <a:off x="628091" y="5923154"/>
            <a:ext cx="9791114" cy="369332"/>
          </a:xfrm>
          <a:prstGeom prst="rect">
            <a:avLst/>
          </a:prstGeom>
        </p:spPr>
        <p:txBody>
          <a:bodyPr wrap="square">
            <a:spAutoFit/>
          </a:bodyPr>
          <a:lstStyle/>
          <a:p>
            <a:r>
              <a:rPr lang="en-US" dirty="0"/>
              <a:t>http://</a:t>
            </a:r>
            <a:r>
              <a:rPr lang="en-US" dirty="0" err="1"/>
              <a:t>docs.aws.amazon.com</a:t>
            </a:r>
            <a:r>
              <a:rPr lang="en-US" dirty="0"/>
              <a:t>/AmazonS3/latest/dev/</a:t>
            </a:r>
            <a:r>
              <a:rPr lang="en-US" dirty="0" err="1"/>
              <a:t>serv</a:t>
            </a:r>
            <a:r>
              <a:rPr lang="en-US" dirty="0"/>
              <a:t>-side-</a:t>
            </a:r>
            <a:r>
              <a:rPr lang="en-US" dirty="0" err="1"/>
              <a:t>encryption.html</a:t>
            </a:r>
            <a:endParaRPr lang="en-US" dirty="0"/>
          </a:p>
        </p:txBody>
      </p:sp>
    </p:spTree>
    <p:extLst>
      <p:ext uri="{BB962C8B-B14F-4D97-AF65-F5344CB8AC3E}">
        <p14:creationId xmlns:p14="http://schemas.microsoft.com/office/powerpoint/2010/main" val="394258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 Tips</a:t>
            </a:r>
            <a:endParaRPr lang="en-US" dirty="0"/>
          </a:p>
        </p:txBody>
      </p:sp>
      <p:sp>
        <p:nvSpPr>
          <p:cNvPr id="3" name="TextBox 2"/>
          <p:cNvSpPr txBox="1"/>
          <p:nvPr/>
        </p:nvSpPr>
        <p:spPr>
          <a:xfrm>
            <a:off x="838200" y="1690688"/>
            <a:ext cx="10515600" cy="3108543"/>
          </a:xfrm>
          <a:prstGeom prst="rect">
            <a:avLst/>
          </a:prstGeom>
        </p:spPr>
        <p:txBody>
          <a:bodyPr wrap="square">
            <a:spAutoFit/>
          </a:bodyPr>
          <a:lstStyle>
            <a:defPPr>
              <a:defRPr lang="en-US"/>
            </a:defPPr>
            <a:lvl1pPr marL="342900" indent="-342900">
              <a:buFont typeface="Arial" charset="0"/>
              <a:buChar char="•"/>
              <a:defRPr sz="2400">
                <a:solidFill>
                  <a:srgbClr val="333333"/>
                </a:solidFill>
              </a:defRPr>
            </a:lvl1pPr>
            <a:lvl2pPr marL="800100" lvl="1" indent="-342900">
              <a:spcBef>
                <a:spcPts val="1200"/>
              </a:spcBef>
              <a:buFont typeface="Arial" charset="0"/>
              <a:buChar char="•"/>
              <a:defRPr sz="2000"/>
            </a:lvl2pPr>
          </a:lstStyle>
          <a:p>
            <a:r>
              <a:rPr lang="en-US" dirty="0"/>
              <a:t>AWS S3 </a:t>
            </a:r>
            <a:r>
              <a:rPr lang="mr-IN" dirty="0"/>
              <a:t>–</a:t>
            </a:r>
            <a:r>
              <a:rPr lang="en-US" dirty="0"/>
              <a:t> Unlimited Object based Storage</a:t>
            </a:r>
          </a:p>
          <a:p>
            <a:r>
              <a:rPr lang="en-US" dirty="0"/>
              <a:t>Most Durable &amp; Reliable Platform for Your Data</a:t>
            </a:r>
            <a:endParaRPr lang="en-US" dirty="0"/>
          </a:p>
          <a:p>
            <a:r>
              <a:rPr lang="en-US" dirty="0"/>
              <a:t>Maximum Object Storage size 5 TB</a:t>
            </a:r>
          </a:p>
          <a:p>
            <a:r>
              <a:rPr lang="en-US" dirty="0"/>
              <a:t>Remember Storage Classes </a:t>
            </a:r>
            <a:r>
              <a:rPr lang="mr-IN" dirty="0"/>
              <a:t>–</a:t>
            </a:r>
            <a:r>
              <a:rPr lang="en-US" dirty="0"/>
              <a:t> Standard S3, IA(Infrequent Access), Reduced Redundancy Storage (RRS) &amp; Glacier</a:t>
            </a:r>
          </a:p>
          <a:p>
            <a:r>
              <a:rPr lang="en-US" dirty="0"/>
              <a:t>Understand for which type you will use Different Storage classes</a:t>
            </a:r>
          </a:p>
          <a:p>
            <a:endParaRPr lang="en-US" dirty="0"/>
          </a:p>
          <a:p>
            <a:endParaRPr lang="en-US" dirty="0"/>
          </a:p>
        </p:txBody>
      </p:sp>
    </p:spTree>
    <p:extLst>
      <p:ext uri="{BB962C8B-B14F-4D97-AF65-F5344CB8AC3E}">
        <p14:creationId xmlns:p14="http://schemas.microsoft.com/office/powerpoint/2010/main" val="18612037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rot="20106999">
            <a:off x="954917" y="2647292"/>
            <a:ext cx="9213035" cy="923330"/>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Simple Storage Service (S3) LAB</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8273787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2380" y="-41144"/>
            <a:ext cx="10515600" cy="1325563"/>
          </a:xfrm>
        </p:spPr>
        <p:txBody>
          <a:bodyPr/>
          <a:lstStyle/>
          <a:p>
            <a:r>
              <a:rPr lang="en-US" dirty="0" smtClean="0"/>
              <a:t>AWS </a:t>
            </a:r>
            <a:r>
              <a:rPr lang="en-US" dirty="0" smtClean="0"/>
              <a:t>Certifications</a:t>
            </a:r>
            <a:endParaRPr lang="en-US" dirty="0"/>
          </a:p>
        </p:txBody>
      </p:sp>
      <p:pic>
        <p:nvPicPr>
          <p:cNvPr id="3" name="Picture 2"/>
          <p:cNvPicPr>
            <a:picLocks noChangeAspect="1"/>
          </p:cNvPicPr>
          <p:nvPr/>
        </p:nvPicPr>
        <p:blipFill>
          <a:blip r:embed="rId2"/>
          <a:stretch>
            <a:fillRect/>
          </a:stretch>
        </p:blipFill>
        <p:spPr>
          <a:xfrm>
            <a:off x="374072" y="1284418"/>
            <a:ext cx="11498380" cy="5548169"/>
          </a:xfrm>
          <a:prstGeom prst="rect">
            <a:avLst/>
          </a:prstGeom>
        </p:spPr>
      </p:pic>
    </p:spTree>
    <p:extLst>
      <p:ext uri="{BB962C8B-B14F-4D97-AF65-F5344CB8AC3E}">
        <p14:creationId xmlns:p14="http://schemas.microsoft.com/office/powerpoint/2010/main" val="4898826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2380" y="-41144"/>
            <a:ext cx="10515600" cy="1325563"/>
          </a:xfrm>
        </p:spPr>
        <p:txBody>
          <a:bodyPr/>
          <a:lstStyle/>
          <a:p>
            <a:r>
              <a:rPr lang="en-US" dirty="0" smtClean="0"/>
              <a:t>AWS Cloud Computing - Platform</a:t>
            </a:r>
            <a:endParaRPr lang="en-US" dirty="0"/>
          </a:p>
        </p:txBody>
      </p:sp>
      <p:pic>
        <p:nvPicPr>
          <p:cNvPr id="10" name="Picture 9"/>
          <p:cNvPicPr>
            <a:picLocks noChangeAspect="1"/>
          </p:cNvPicPr>
          <p:nvPr/>
        </p:nvPicPr>
        <p:blipFill>
          <a:blip r:embed="rId2"/>
          <a:stretch>
            <a:fillRect/>
          </a:stretch>
        </p:blipFill>
        <p:spPr>
          <a:xfrm>
            <a:off x="365759" y="1037439"/>
            <a:ext cx="11296358" cy="5945623"/>
          </a:xfrm>
          <a:prstGeom prst="rect">
            <a:avLst/>
          </a:prstGeom>
        </p:spPr>
      </p:pic>
    </p:spTree>
    <p:extLst>
      <p:ext uri="{BB962C8B-B14F-4D97-AF65-F5344CB8AC3E}">
        <p14:creationId xmlns:p14="http://schemas.microsoft.com/office/powerpoint/2010/main" val="15498694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2380" y="-41144"/>
            <a:ext cx="10515600" cy="1325563"/>
          </a:xfrm>
        </p:spPr>
        <p:txBody>
          <a:bodyPr/>
          <a:lstStyle/>
          <a:p>
            <a:r>
              <a:rPr lang="en-US" dirty="0" smtClean="0"/>
              <a:t>AWS Regions and Availability Zones</a:t>
            </a:r>
            <a:endParaRPr lang="en-US" dirty="0"/>
          </a:p>
        </p:txBody>
      </p:sp>
      <p:sp>
        <p:nvSpPr>
          <p:cNvPr id="3" name="TextBox 2"/>
          <p:cNvSpPr txBox="1"/>
          <p:nvPr/>
        </p:nvSpPr>
        <p:spPr>
          <a:xfrm>
            <a:off x="332935" y="957234"/>
            <a:ext cx="11526129" cy="1754326"/>
          </a:xfrm>
          <a:prstGeom prst="rect">
            <a:avLst/>
          </a:prstGeom>
          <a:noFill/>
        </p:spPr>
        <p:txBody>
          <a:bodyPr wrap="square" rtlCol="0">
            <a:spAutoFit/>
          </a:bodyPr>
          <a:lstStyle/>
          <a:p>
            <a:pPr marL="285750" indent="-285750">
              <a:buFont typeface="Arial" panose="020B0604020202020204" pitchFamily="34" charset="0"/>
              <a:buChar char="•"/>
            </a:pPr>
            <a:r>
              <a:rPr lang="en-US" dirty="0" smtClean="0"/>
              <a:t>AWS provides on-demand delivery of IT resources via the Internet on a secure cloud services platform, offering </a:t>
            </a:r>
            <a:r>
              <a:rPr lang="en-US" b="1" dirty="0" smtClean="0"/>
              <a:t>compute power, storage, databases, content delivery, </a:t>
            </a:r>
            <a:r>
              <a:rPr lang="en-US" dirty="0" smtClean="0"/>
              <a:t>and other functionality to help businesses scale and grow.</a:t>
            </a:r>
          </a:p>
          <a:p>
            <a:endParaRPr lang="en-US" dirty="0" smtClean="0"/>
          </a:p>
          <a:p>
            <a:pPr marL="285750" indent="-285750">
              <a:buFont typeface="Arial" panose="020B0604020202020204" pitchFamily="34" charset="0"/>
              <a:buChar char="•"/>
            </a:pPr>
            <a:r>
              <a:rPr lang="en-US" dirty="0" smtClean="0"/>
              <a:t>AWS provides a highly available technology infrastructure platform with multiple locations worldwide. These locations are composed of </a:t>
            </a:r>
            <a:r>
              <a:rPr lang="en-US" b="1" dirty="0" smtClean="0"/>
              <a:t>regions and Availability Zones</a:t>
            </a:r>
            <a:r>
              <a:rPr lang="en-US" dirty="0" smtClean="0"/>
              <a:t>.</a:t>
            </a:r>
          </a:p>
          <a:p>
            <a:pPr marL="285750" indent="-285750">
              <a:buFont typeface="Arial" panose="020B0604020202020204" pitchFamily="34" charset="0"/>
              <a:buChar char="•"/>
            </a:pPr>
            <a:endParaRPr lang="en-US" dirty="0"/>
          </a:p>
        </p:txBody>
      </p:sp>
      <p:pic>
        <p:nvPicPr>
          <p:cNvPr id="4" name="Picture 3"/>
          <p:cNvPicPr>
            <a:picLocks noChangeAspect="1"/>
          </p:cNvPicPr>
          <p:nvPr/>
        </p:nvPicPr>
        <p:blipFill>
          <a:blip r:embed="rId2"/>
          <a:stretch>
            <a:fillRect/>
          </a:stretch>
        </p:blipFill>
        <p:spPr>
          <a:xfrm>
            <a:off x="6240919" y="2646724"/>
            <a:ext cx="5725998" cy="3230067"/>
          </a:xfrm>
          <a:prstGeom prst="rect">
            <a:avLst/>
          </a:prstGeom>
        </p:spPr>
      </p:pic>
      <p:sp>
        <p:nvSpPr>
          <p:cNvPr id="5" name="TextBox 4"/>
          <p:cNvSpPr txBox="1"/>
          <p:nvPr/>
        </p:nvSpPr>
        <p:spPr>
          <a:xfrm>
            <a:off x="0" y="6217920"/>
            <a:ext cx="11680360" cy="369332"/>
          </a:xfrm>
          <a:prstGeom prst="rect">
            <a:avLst/>
          </a:prstGeom>
          <a:noFill/>
        </p:spPr>
        <p:txBody>
          <a:bodyPr wrap="square" rtlCol="0">
            <a:spAutoFit/>
          </a:bodyPr>
          <a:lstStyle/>
          <a:p>
            <a:r>
              <a:rPr lang="en-US" dirty="0" smtClean="0">
                <a:hlinkClick r:id="rId3" action="ppaction://hlinkpres?slideindex=1&amp;slidetitle="/>
              </a:rPr>
              <a:t>http://docs.aws.amazon.com/AWSEC2/latest/UserGuide/using-regions-availability-zones.html#concepts-available-regions</a:t>
            </a:r>
            <a:endParaRPr lang="en-US" dirty="0"/>
          </a:p>
        </p:txBody>
      </p:sp>
      <p:pic>
        <p:nvPicPr>
          <p:cNvPr id="6" name="Picture 5"/>
          <p:cNvPicPr>
            <a:picLocks noChangeAspect="1"/>
          </p:cNvPicPr>
          <p:nvPr/>
        </p:nvPicPr>
        <p:blipFill>
          <a:blip r:embed="rId4"/>
          <a:stretch>
            <a:fillRect/>
          </a:stretch>
        </p:blipFill>
        <p:spPr>
          <a:xfrm>
            <a:off x="225082" y="2623986"/>
            <a:ext cx="5870917" cy="3252805"/>
          </a:xfrm>
          <a:prstGeom prst="rect">
            <a:avLst/>
          </a:prstGeom>
        </p:spPr>
      </p:pic>
    </p:spTree>
    <p:extLst>
      <p:ext uri="{BB962C8B-B14F-4D97-AF65-F5344CB8AC3E}">
        <p14:creationId xmlns:p14="http://schemas.microsoft.com/office/powerpoint/2010/main" val="34568841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5771" y="-161679"/>
            <a:ext cx="10515600" cy="1325563"/>
          </a:xfrm>
        </p:spPr>
        <p:txBody>
          <a:bodyPr/>
          <a:lstStyle/>
          <a:p>
            <a:r>
              <a:rPr lang="en-US" dirty="0" smtClean="0"/>
              <a:t>AWS Edge Locations</a:t>
            </a:r>
            <a:endParaRPr lang="en-US" dirty="0"/>
          </a:p>
        </p:txBody>
      </p:sp>
      <p:sp>
        <p:nvSpPr>
          <p:cNvPr id="5" name="TextBox 4"/>
          <p:cNvSpPr txBox="1"/>
          <p:nvPr/>
        </p:nvSpPr>
        <p:spPr>
          <a:xfrm>
            <a:off x="0" y="6217920"/>
            <a:ext cx="11680360" cy="369332"/>
          </a:xfrm>
          <a:prstGeom prst="rect">
            <a:avLst/>
          </a:prstGeom>
          <a:noFill/>
        </p:spPr>
        <p:txBody>
          <a:bodyPr wrap="square" rtlCol="0">
            <a:spAutoFit/>
          </a:bodyPr>
          <a:lstStyle/>
          <a:p>
            <a:r>
              <a:rPr lang="en-US" dirty="0" smtClean="0">
                <a:hlinkClick r:id="rId2" action="ppaction://hlinkpres?slideindex=1&amp;slidetitle="/>
              </a:rPr>
              <a:t>http://docs.aws.amazon.com/AWSEC2/latest/UserGuide/using-regions-availability-zones.html#concepts-available-regions</a:t>
            </a:r>
            <a:endParaRPr lang="en-US" dirty="0"/>
          </a:p>
        </p:txBody>
      </p:sp>
      <p:sp>
        <p:nvSpPr>
          <p:cNvPr id="7" name="Rectangle 6"/>
          <p:cNvSpPr/>
          <p:nvPr/>
        </p:nvSpPr>
        <p:spPr>
          <a:xfrm>
            <a:off x="225082" y="5319209"/>
            <a:ext cx="12032567" cy="923330"/>
          </a:xfrm>
          <a:prstGeom prst="rect">
            <a:avLst/>
          </a:prstGeom>
        </p:spPr>
        <p:txBody>
          <a:bodyPr wrap="square">
            <a:spAutoFit/>
          </a:bodyPr>
          <a:lstStyle/>
          <a:p>
            <a:r>
              <a:rPr lang="en-US" b="0" i="0" dirty="0" smtClean="0">
                <a:effectLst/>
              </a:rPr>
              <a:t>An edge location is where end users access services located at AWS. They are located in most of the major cities around the world and are specifically used by </a:t>
            </a:r>
            <a:r>
              <a:rPr lang="en-US" b="0" i="0" dirty="0" err="1" smtClean="0">
                <a:effectLst/>
              </a:rPr>
              <a:t>CloudFront</a:t>
            </a:r>
            <a:r>
              <a:rPr lang="en-US" b="0" i="0" dirty="0" smtClean="0">
                <a:effectLst/>
              </a:rPr>
              <a:t> (CDN) to distribute content to end user to reduce latency. It is like frontend for the service we access which are located in AWS cloud. Below are some of the Edge locations as of this </a:t>
            </a:r>
            <a:r>
              <a:rPr lang="en-US" b="0" i="0" dirty="0" smtClean="0">
                <a:effectLst/>
                <a:latin typeface="Open Sans"/>
              </a:rPr>
              <a:t>writing.</a:t>
            </a:r>
            <a:endParaRPr lang="en-US" dirty="0"/>
          </a:p>
        </p:txBody>
      </p:sp>
      <p:pic>
        <p:nvPicPr>
          <p:cNvPr id="8" name="Picture 7"/>
          <p:cNvPicPr>
            <a:picLocks noChangeAspect="1"/>
          </p:cNvPicPr>
          <p:nvPr/>
        </p:nvPicPr>
        <p:blipFill>
          <a:blip r:embed="rId3"/>
          <a:stretch>
            <a:fillRect/>
          </a:stretch>
        </p:blipFill>
        <p:spPr>
          <a:xfrm>
            <a:off x="225082" y="950458"/>
            <a:ext cx="11746524" cy="4368751"/>
          </a:xfrm>
          <a:prstGeom prst="rect">
            <a:avLst/>
          </a:prstGeom>
        </p:spPr>
      </p:pic>
    </p:spTree>
    <p:extLst>
      <p:ext uri="{BB962C8B-B14F-4D97-AF65-F5344CB8AC3E}">
        <p14:creationId xmlns:p14="http://schemas.microsoft.com/office/powerpoint/2010/main" val="5682638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2380" y="-41144"/>
            <a:ext cx="10515600" cy="1325563"/>
          </a:xfrm>
        </p:spPr>
        <p:txBody>
          <a:bodyPr/>
          <a:lstStyle/>
          <a:p>
            <a:r>
              <a:rPr lang="en-US" dirty="0" smtClean="0"/>
              <a:t>AWS Cloud Computing - Benefits</a:t>
            </a:r>
            <a:endParaRPr lang="en-US" dirty="0"/>
          </a:p>
        </p:txBody>
      </p:sp>
      <p:pic>
        <p:nvPicPr>
          <p:cNvPr id="3" name="Picture 2"/>
          <p:cNvPicPr>
            <a:picLocks noChangeAspect="1"/>
          </p:cNvPicPr>
          <p:nvPr/>
        </p:nvPicPr>
        <p:blipFill>
          <a:blip r:embed="rId2"/>
          <a:stretch>
            <a:fillRect/>
          </a:stretch>
        </p:blipFill>
        <p:spPr>
          <a:xfrm>
            <a:off x="196948" y="1101539"/>
            <a:ext cx="11549575" cy="5572129"/>
          </a:xfrm>
          <a:prstGeom prst="rect">
            <a:avLst/>
          </a:prstGeom>
        </p:spPr>
      </p:pic>
    </p:spTree>
    <p:extLst>
      <p:ext uri="{BB962C8B-B14F-4D97-AF65-F5344CB8AC3E}">
        <p14:creationId xmlns:p14="http://schemas.microsoft.com/office/powerpoint/2010/main" val="16124764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0042"/>
            <a:ext cx="10515600" cy="1325563"/>
          </a:xfrm>
        </p:spPr>
        <p:txBody>
          <a:bodyPr/>
          <a:lstStyle/>
          <a:p>
            <a:r>
              <a:rPr lang="en-US" dirty="0" smtClean="0"/>
              <a:t>Exam - Tips</a:t>
            </a:r>
            <a:endParaRPr lang="en-US" dirty="0"/>
          </a:p>
        </p:txBody>
      </p:sp>
      <p:sp>
        <p:nvSpPr>
          <p:cNvPr id="3" name="TextBox 2"/>
          <p:cNvSpPr txBox="1"/>
          <p:nvPr/>
        </p:nvSpPr>
        <p:spPr>
          <a:xfrm>
            <a:off x="384517" y="1465605"/>
            <a:ext cx="11422966" cy="4893647"/>
          </a:xfrm>
          <a:prstGeom prst="rect">
            <a:avLst/>
          </a:prstGeom>
          <a:noFill/>
        </p:spPr>
        <p:txBody>
          <a:bodyPr wrap="square" rtlCol="0">
            <a:spAutoFit/>
          </a:bodyPr>
          <a:lstStyle/>
          <a:p>
            <a:pPr marL="285750" indent="-285750">
              <a:spcBef>
                <a:spcPts val="2400"/>
              </a:spcBef>
              <a:buFont typeface="Arial" charset="0"/>
              <a:buChar char="•"/>
            </a:pPr>
            <a:r>
              <a:rPr lang="en-US" b="1" dirty="0"/>
              <a:t>Understand the global infrastructure. </a:t>
            </a:r>
            <a:r>
              <a:rPr lang="en-US" dirty="0"/>
              <a:t>AWS provides a highly available </a:t>
            </a:r>
            <a:r>
              <a:rPr lang="en-US" dirty="0" smtClean="0"/>
              <a:t>technology infrastructure </a:t>
            </a:r>
            <a:r>
              <a:rPr lang="en-US" dirty="0"/>
              <a:t>platform with multiple locations worldwide. These locations are composed </a:t>
            </a:r>
            <a:r>
              <a:rPr lang="en-US" dirty="0" smtClean="0"/>
              <a:t>of regions </a:t>
            </a:r>
            <a:r>
              <a:rPr lang="en-US" dirty="0"/>
              <a:t>and Availability Zones. Each region is located in a separate geographic area and </a:t>
            </a:r>
            <a:r>
              <a:rPr lang="en-US" dirty="0" smtClean="0"/>
              <a:t>has multiple</a:t>
            </a:r>
            <a:r>
              <a:rPr lang="en-US" dirty="0"/>
              <a:t>, isolated locations known as Availability Zones.</a:t>
            </a:r>
          </a:p>
          <a:p>
            <a:pPr marL="285750" indent="-285750">
              <a:spcBef>
                <a:spcPts val="2400"/>
              </a:spcBef>
              <a:buFont typeface="Arial" charset="0"/>
              <a:buChar char="•"/>
            </a:pPr>
            <a:r>
              <a:rPr lang="en-US" b="1" dirty="0"/>
              <a:t>Understand regions. </a:t>
            </a:r>
            <a:r>
              <a:rPr lang="en-US" dirty="0"/>
              <a:t>An AWS region is a physical geographic location that consists of </a:t>
            </a:r>
            <a:r>
              <a:rPr lang="en-US" dirty="0" smtClean="0"/>
              <a:t>a cluster </a:t>
            </a:r>
            <a:r>
              <a:rPr lang="en-US" dirty="0"/>
              <a:t>of data centers. AWS regions enable the placement of resources and data in </a:t>
            </a:r>
            <a:r>
              <a:rPr lang="en-US" dirty="0" smtClean="0"/>
              <a:t>multiple locations </a:t>
            </a:r>
            <a:r>
              <a:rPr lang="en-US" dirty="0"/>
              <a:t>around the globe. Each region is completely independent and is designed to </a:t>
            </a:r>
            <a:r>
              <a:rPr lang="en-US" dirty="0" smtClean="0"/>
              <a:t>be completely </a:t>
            </a:r>
            <a:r>
              <a:rPr lang="en-US" dirty="0"/>
              <a:t>isolated from the other regions. This achieves the greatest possible fault </a:t>
            </a:r>
            <a:r>
              <a:rPr lang="en-US" dirty="0" smtClean="0"/>
              <a:t>tolerance and </a:t>
            </a:r>
            <a:r>
              <a:rPr lang="en-US" dirty="0"/>
              <a:t>stability. Resources aren’t replicated across regions unless organizations choose to do so.</a:t>
            </a:r>
          </a:p>
          <a:p>
            <a:pPr marL="285750" indent="-285750">
              <a:spcBef>
                <a:spcPts val="2400"/>
              </a:spcBef>
              <a:buFont typeface="Arial" charset="0"/>
              <a:buChar char="•"/>
            </a:pPr>
            <a:r>
              <a:rPr lang="en-US" b="1" dirty="0"/>
              <a:t>Understand Availability Zones. </a:t>
            </a:r>
            <a:r>
              <a:rPr lang="en-US" dirty="0"/>
              <a:t>An Availability Zone is one or more data centers within </a:t>
            </a:r>
            <a:r>
              <a:rPr lang="en-US" dirty="0" smtClean="0"/>
              <a:t>a region </a:t>
            </a:r>
            <a:r>
              <a:rPr lang="en-US" dirty="0"/>
              <a:t>that are designed to be isolated from failures in other Availability Zones. </a:t>
            </a:r>
            <a:r>
              <a:rPr lang="en-US" dirty="0" smtClean="0"/>
              <a:t>Availability Zones </a:t>
            </a:r>
            <a:r>
              <a:rPr lang="en-US" dirty="0"/>
              <a:t>provide inexpensive, low-latency network connectivity to other zones in the </a:t>
            </a:r>
            <a:r>
              <a:rPr lang="en-US" dirty="0" smtClean="0"/>
              <a:t>same region</a:t>
            </a:r>
            <a:r>
              <a:rPr lang="en-US" dirty="0"/>
              <a:t>. By placing resources in separate Availability Zones, organizations can protect </a:t>
            </a:r>
            <a:r>
              <a:rPr lang="en-US" dirty="0" smtClean="0"/>
              <a:t>their website </a:t>
            </a:r>
            <a:r>
              <a:rPr lang="en-US" dirty="0"/>
              <a:t>or application from a service disruption impacting a single location.</a:t>
            </a:r>
          </a:p>
          <a:p>
            <a:pPr marL="285750" indent="-285750">
              <a:spcBef>
                <a:spcPts val="2400"/>
              </a:spcBef>
              <a:buFont typeface="Arial" charset="0"/>
              <a:buChar char="•"/>
            </a:pPr>
            <a:r>
              <a:rPr lang="en-US" b="1" dirty="0"/>
              <a:t>Understand the hybrid deployment model. </a:t>
            </a:r>
            <a:r>
              <a:rPr lang="en-US" dirty="0"/>
              <a:t>A hybrid deployment model is </a:t>
            </a:r>
            <a:r>
              <a:rPr lang="en-US" dirty="0" smtClean="0"/>
              <a:t>an architectural </a:t>
            </a:r>
            <a:r>
              <a:rPr lang="en-US" dirty="0"/>
              <a:t>pattern providing connectivity for infrastructure and applications </a:t>
            </a:r>
            <a:r>
              <a:rPr lang="en-US" dirty="0" smtClean="0"/>
              <a:t>between cloud-based </a:t>
            </a:r>
            <a:r>
              <a:rPr lang="en-US" dirty="0"/>
              <a:t>resources and existing resources that are not located in the cloud.</a:t>
            </a:r>
          </a:p>
        </p:txBody>
      </p:sp>
    </p:spTree>
    <p:extLst>
      <p:ext uri="{BB962C8B-B14F-4D97-AF65-F5344CB8AC3E}">
        <p14:creationId xmlns:p14="http://schemas.microsoft.com/office/powerpoint/2010/main" val="964770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Simple Storage Service (S3)</a:t>
            </a:r>
            <a:endParaRPr lang="en-US" dirty="0"/>
          </a:p>
        </p:txBody>
      </p:sp>
    </p:spTree>
    <p:extLst>
      <p:ext uri="{BB962C8B-B14F-4D97-AF65-F5344CB8AC3E}">
        <p14:creationId xmlns:p14="http://schemas.microsoft.com/office/powerpoint/2010/main" val="2593501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10181</TotalTime>
  <Words>1449</Words>
  <Application>Microsoft Macintosh PowerPoint</Application>
  <PresentationFormat>Widescreen</PresentationFormat>
  <Paragraphs>175</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Calibri</vt:lpstr>
      <vt:lpstr>Calibri Light</vt:lpstr>
      <vt:lpstr>Mangal</vt:lpstr>
      <vt:lpstr>Open Sans</vt:lpstr>
      <vt:lpstr>Arial</vt:lpstr>
      <vt:lpstr>Office Theme</vt:lpstr>
      <vt:lpstr>AWS – Module 1</vt:lpstr>
      <vt:lpstr>Table of Contents</vt:lpstr>
      <vt:lpstr>AWS Certifications</vt:lpstr>
      <vt:lpstr>AWS Cloud Computing - Platform</vt:lpstr>
      <vt:lpstr>AWS Regions and Availability Zones</vt:lpstr>
      <vt:lpstr>AWS Edge Locations</vt:lpstr>
      <vt:lpstr>AWS Cloud Computing - Benefits</vt:lpstr>
      <vt:lpstr>Exam - Tips</vt:lpstr>
      <vt:lpstr>Simple Storage Service (S3)</vt:lpstr>
      <vt:lpstr>AWS Storage Type</vt:lpstr>
      <vt:lpstr>AWS S3 – Fundamentals </vt:lpstr>
      <vt:lpstr>AWS S3 – Fundamentals </vt:lpstr>
      <vt:lpstr>AWS S3 Storage Classes </vt:lpstr>
      <vt:lpstr>AWS S3 - Standard</vt:lpstr>
      <vt:lpstr>AWS S3 – Infrequent Access (IA)</vt:lpstr>
      <vt:lpstr>Reduced Redundancy Storage (RRS)</vt:lpstr>
      <vt:lpstr>S3 - Glacier</vt:lpstr>
      <vt:lpstr>AWS S3 – Characteristics Table </vt:lpstr>
      <vt:lpstr>AWS S3 – Life Cycle Policies</vt:lpstr>
      <vt:lpstr>AWS S3 - Security</vt:lpstr>
      <vt:lpstr>AWS S3 – Security Encryption for Data at Rest</vt:lpstr>
      <vt:lpstr>Exam Tips</vt:lpstr>
      <vt:lpstr>PowerPoint Presentation</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 Module 1</dc:title>
  <dc:creator>Kapil Pralhadrao bawane (GIS)</dc:creator>
  <cp:lastModifiedBy>Kapil Pralhadrao bawane (GIS)</cp:lastModifiedBy>
  <cp:revision>40</cp:revision>
  <dcterms:created xsi:type="dcterms:W3CDTF">2017-08-04T16:18:04Z</dcterms:created>
  <dcterms:modified xsi:type="dcterms:W3CDTF">2017-10-15T03:19:03Z</dcterms:modified>
</cp:coreProperties>
</file>